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1"/>
  </p:notesMasterIdLst>
  <p:handoutMasterIdLst>
    <p:handoutMasterId r:id="rId22"/>
  </p:handoutMasterIdLst>
  <p:sldIdLst>
    <p:sldId id="547" r:id="rId2"/>
    <p:sldId id="550" r:id="rId3"/>
    <p:sldId id="558" r:id="rId4"/>
    <p:sldId id="623" r:id="rId5"/>
    <p:sldId id="624" r:id="rId6"/>
    <p:sldId id="631" r:id="rId7"/>
    <p:sldId id="632" r:id="rId8"/>
    <p:sldId id="625" r:id="rId9"/>
    <p:sldId id="633" r:id="rId10"/>
    <p:sldId id="635" r:id="rId11"/>
    <p:sldId id="636" r:id="rId12"/>
    <p:sldId id="638" r:id="rId13"/>
    <p:sldId id="639" r:id="rId14"/>
    <p:sldId id="641" r:id="rId15"/>
    <p:sldId id="642" r:id="rId16"/>
    <p:sldId id="562" r:id="rId17"/>
    <p:sldId id="554" r:id="rId18"/>
    <p:sldId id="552" r:id="rId19"/>
    <p:sldId id="553" r:id="rId2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7" d="100"/>
          <a:sy n="77" d="100"/>
        </p:scale>
        <p:origin x="180" y="108"/>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2019-06-11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6/11/2019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Operator overloading</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Operator overloading</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Given vectors </a:t>
            </a:r>
            <a:r>
              <a:rPr lang="en-CA" b="1" dirty="0" smtClean="0">
                <a:latin typeface="Times New Roman" panose="02020603050405020304" pitchFamily="18" charset="0"/>
                <a:cs typeface="Times New Roman" panose="02020603050405020304" pitchFamily="18" charset="0"/>
              </a:rPr>
              <a:t>u</a:t>
            </a:r>
            <a:r>
              <a:rPr lang="en-CA" dirty="0" smtClean="0"/>
              <a:t> and </a:t>
            </a:r>
            <a:r>
              <a:rPr lang="en-CA" b="1" dirty="0" smtClean="0">
                <a:latin typeface="Times New Roman" panose="02020603050405020304" pitchFamily="18" charset="0"/>
                <a:cs typeface="Times New Roman" panose="02020603050405020304" pitchFamily="18" charset="0"/>
              </a:rPr>
              <a:t>v</a:t>
            </a:r>
            <a:r>
              <a:rPr lang="en-CA" dirty="0" smtClean="0"/>
              <a:t>, these overloaded operators add and subtract two vectors calculating </a:t>
            </a:r>
            <a:r>
              <a:rPr lang="en-CA" b="1" dirty="0" smtClean="0">
                <a:latin typeface="Times New Roman" panose="02020603050405020304" pitchFamily="18" charset="0"/>
                <a:cs typeface="Times New Roman" panose="02020603050405020304" pitchFamily="18" charset="0"/>
              </a:rPr>
              <a:t>u</a:t>
            </a:r>
            <a:r>
              <a:rPr lang="en-CA" dirty="0" smtClean="0">
                <a:latin typeface="Times New Roman" panose="02020603050405020304" pitchFamily="18" charset="0"/>
                <a:cs typeface="Times New Roman" panose="02020603050405020304" pitchFamily="18" charset="0"/>
              </a:rPr>
              <a:t> + </a:t>
            </a:r>
            <a:r>
              <a:rPr lang="en-CA" b="1" dirty="0" smtClean="0">
                <a:latin typeface="Times New Roman" panose="02020603050405020304" pitchFamily="18" charset="0"/>
                <a:cs typeface="Times New Roman" panose="02020603050405020304" pitchFamily="18" charset="0"/>
              </a:rPr>
              <a:t>v</a:t>
            </a:r>
            <a:r>
              <a:rPr lang="en-CA" dirty="0" smtClean="0"/>
              <a:t> and </a:t>
            </a:r>
            <a:r>
              <a:rPr lang="en-CA" b="1" dirty="0" smtClean="0">
                <a:latin typeface="Times New Roman" panose="02020603050405020304" pitchFamily="18" charset="0"/>
                <a:cs typeface="Times New Roman" panose="02020603050405020304" pitchFamily="18" charset="0"/>
              </a:rPr>
              <a:t>u</a:t>
            </a:r>
            <a:r>
              <a:rPr lang="en-CA" dirty="0" smtClean="0">
                <a:latin typeface="Times New Roman" panose="02020603050405020304" pitchFamily="18" charset="0"/>
                <a:cs typeface="Times New Roman" panose="02020603050405020304" pitchFamily="18" charset="0"/>
              </a:rPr>
              <a:t> – </a:t>
            </a:r>
            <a:r>
              <a:rPr lang="en-CA" b="1" dirty="0" smtClean="0">
                <a:latin typeface="Times New Roman" panose="02020603050405020304" pitchFamily="18" charset="0"/>
                <a:cs typeface="Times New Roman" panose="02020603050405020304" pitchFamily="18" charset="0"/>
              </a:rPr>
              <a:t>v</a:t>
            </a:r>
            <a:r>
              <a:rPr lang="en-CA" b="1" dirty="0" smtClean="0"/>
              <a:t> </a:t>
            </a:r>
            <a:endParaRPr lang="en-CA" dirty="0"/>
          </a:p>
          <a:p>
            <a:pPr marL="800100" lvl="2" indent="0">
              <a:buNone/>
            </a:pPr>
            <a:r>
              <a:rPr lang="en-US" sz="1600" dirty="0" smtClean="0">
                <a:latin typeface="Consolas" panose="020B0609020204030204" pitchFamily="49" charset="0"/>
                <a:cs typeface="Consolas" panose="020B0609020204030204" pitchFamily="49" charset="0"/>
              </a:rPr>
              <a:t>// Return a new vector of u + v</a:t>
            </a:r>
          </a:p>
          <a:p>
            <a:pPr marL="800100" lvl="2" indent="0">
              <a:buNone/>
            </a:pPr>
            <a:r>
              <a:rPr lang="en-US" sz="1600" dirty="0" smtClean="0">
                <a:latin typeface="Consolas" panose="020B0609020204030204" pitchFamily="49" charset="0"/>
                <a:cs typeface="Consolas" panose="020B0609020204030204" pitchFamily="49" charset="0"/>
              </a:rPr>
              <a:t>Vector_3d </a:t>
            </a:r>
            <a:r>
              <a:rPr lang="en-US" sz="1600" dirty="0">
                <a:latin typeface="Consolas" panose="020B0609020204030204" pitchFamily="49" charset="0"/>
                <a:cs typeface="Consolas" panose="020B0609020204030204" pitchFamily="49" charset="0"/>
              </a:rPr>
              <a:t>Vector_3d::</a:t>
            </a:r>
            <a:r>
              <a:rPr lang="en-US" sz="1600" dirty="0" smtClean="0">
                <a:latin typeface="Consolas" panose="020B0609020204030204" pitchFamily="49" charset="0"/>
                <a:cs typeface="Consolas" panose="020B0609020204030204" pitchFamily="49" charset="0"/>
              </a:rPr>
              <a:t>operator+( </a:t>
            </a:r>
            <a:r>
              <a:rPr lang="en-US" sz="1600" dirty="0">
                <a:latin typeface="Consolas" panose="020B0609020204030204" pitchFamily="49" charset="0"/>
                <a:cs typeface="Consolas" panose="020B0609020204030204" pitchFamily="49" charset="0"/>
              </a:rPr>
              <a:t>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&amp;v )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return </a:t>
            </a:r>
            <a:r>
              <a:rPr lang="en-US" sz="1600" dirty="0" smtClean="0">
                <a:latin typeface="Consolas" panose="020B0609020204030204" pitchFamily="49" charset="0"/>
                <a:cs typeface="Consolas" panose="020B0609020204030204" pitchFamily="49" charset="0"/>
              </a:rPr>
              <a:t>Vector_3d{x + </a:t>
            </a:r>
            <a:r>
              <a:rPr lang="en-US" sz="1600" dirty="0" err="1" smtClean="0">
                <a:latin typeface="Consolas" panose="020B0609020204030204" pitchFamily="49" charset="0"/>
                <a:cs typeface="Consolas" panose="020B0609020204030204" pitchFamily="49" charset="0"/>
              </a:rPr>
              <a:t>v.x</a:t>
            </a:r>
            <a:r>
              <a:rPr lang="en-US" sz="1600" dirty="0" smtClean="0">
                <a:latin typeface="Consolas" panose="020B0609020204030204" pitchFamily="49" charset="0"/>
                <a:cs typeface="Consolas" panose="020B0609020204030204" pitchFamily="49" charset="0"/>
              </a:rPr>
              <a:t>, y + </a:t>
            </a:r>
            <a:r>
              <a:rPr lang="en-US" sz="1600" dirty="0" err="1" smtClean="0">
                <a:latin typeface="Consolas" panose="020B0609020204030204" pitchFamily="49" charset="0"/>
                <a:cs typeface="Consolas" panose="020B0609020204030204" pitchFamily="49" charset="0"/>
              </a:rPr>
              <a:t>v.y</a:t>
            </a:r>
            <a:r>
              <a:rPr lang="en-US" sz="1600" dirty="0" smtClean="0">
                <a:latin typeface="Consolas" panose="020B0609020204030204" pitchFamily="49" charset="0"/>
                <a:cs typeface="Consolas" panose="020B0609020204030204" pitchFamily="49" charset="0"/>
              </a:rPr>
              <a:t>, z + </a:t>
            </a:r>
            <a:r>
              <a:rPr lang="en-US" sz="1600" dirty="0" err="1" smtClean="0">
                <a:latin typeface="Consolas" panose="020B0609020204030204" pitchFamily="49" charset="0"/>
                <a:cs typeface="Consolas" panose="020B0609020204030204" pitchFamily="49" charset="0"/>
              </a:rPr>
              <a:t>v.z</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a new vector of u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v</a:t>
            </a:r>
          </a:p>
          <a:p>
            <a:pPr marL="800100" lvl="2" indent="0">
              <a:buNone/>
            </a:pPr>
            <a:r>
              <a:rPr lang="en-US" sz="1600" dirty="0" smtClean="0">
                <a:latin typeface="Consolas" panose="020B0609020204030204" pitchFamily="49" charset="0"/>
                <a:cs typeface="Consolas" panose="020B0609020204030204" pitchFamily="49" charset="0"/>
              </a:rPr>
              <a:t>Vector_3d </a:t>
            </a:r>
            <a:r>
              <a:rPr lang="en-US" sz="1600" dirty="0">
                <a:latin typeface="Consolas" panose="020B0609020204030204" pitchFamily="49" charset="0"/>
                <a:cs typeface="Consolas" panose="020B0609020204030204" pitchFamily="49" charset="0"/>
              </a:rPr>
              <a:t>Vector_3d::operator+( 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&amp;v )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return Vector_3d{x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v.x</a:t>
            </a:r>
            <a:r>
              <a:rPr lang="en-US" sz="1600" dirty="0">
                <a:latin typeface="Consolas" panose="020B0609020204030204" pitchFamily="49" charset="0"/>
                <a:cs typeface="Consolas" panose="020B0609020204030204" pitchFamily="49" charset="0"/>
              </a:rPr>
              <a:t>, y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v.y</a:t>
            </a:r>
            <a:r>
              <a:rPr lang="en-US" sz="1600" dirty="0">
                <a:latin typeface="Consolas" panose="020B0609020204030204" pitchFamily="49" charset="0"/>
                <a:cs typeface="Consolas" panose="020B0609020204030204" pitchFamily="49" charset="0"/>
              </a:rPr>
              <a:t>, z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v.z</a:t>
            </a:r>
            <a:r>
              <a:rPr lang="en-US" sz="1600" dirty="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6008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These overloaded operators return </a:t>
            </a:r>
            <a:r>
              <a:rPr lang="en-CA" dirty="0" smtClean="0">
                <a:latin typeface="Times New Roman" panose="02020603050405020304" pitchFamily="18" charset="0"/>
                <a:cs typeface="Times New Roman" panose="02020603050405020304" pitchFamily="18" charset="0"/>
              </a:rPr>
              <a:t>+</a:t>
            </a:r>
            <a:r>
              <a:rPr lang="en-CA" b="1" dirty="0" smtClean="0">
                <a:latin typeface="Times New Roman" panose="02020603050405020304" pitchFamily="18" charset="0"/>
                <a:cs typeface="Times New Roman" panose="02020603050405020304" pitchFamily="18" charset="0"/>
              </a:rPr>
              <a:t>u</a:t>
            </a:r>
            <a:r>
              <a:rPr lang="en-CA" dirty="0" smtClean="0"/>
              <a:t> and </a:t>
            </a:r>
            <a:r>
              <a:rPr lang="en-CA" dirty="0" smtClean="0">
                <a:latin typeface="Times New Roman" panose="02020603050405020304" pitchFamily="18" charset="0"/>
                <a:cs typeface="Times New Roman" panose="02020603050405020304" pitchFamily="18" charset="0"/>
              </a:rPr>
              <a:t>–</a:t>
            </a:r>
            <a:r>
              <a:rPr lang="en-CA" b="1" dirty="0" smtClean="0">
                <a:latin typeface="Times New Roman" panose="02020603050405020304" pitchFamily="18" charset="0"/>
                <a:cs typeface="Times New Roman" panose="02020603050405020304" pitchFamily="18" charset="0"/>
              </a:rPr>
              <a:t>u</a:t>
            </a:r>
            <a:endParaRPr lang="en-CA" b="1" dirty="0">
              <a:latin typeface="Times New Roman" panose="02020603050405020304" pitchFamily="18" charset="0"/>
              <a:cs typeface="Times New Roman" panose="02020603050405020304" pitchFamily="18" charset="0"/>
            </a:endParaRPr>
          </a:p>
          <a:p>
            <a:pPr marL="800100" lvl="2" indent="0">
              <a:buNone/>
            </a:pPr>
            <a:r>
              <a:rPr lang="en-US" sz="1600" dirty="0" smtClean="0">
                <a:latin typeface="Consolas" panose="020B0609020204030204" pitchFamily="49" charset="0"/>
                <a:cs typeface="Consolas" panose="020B0609020204030204" pitchFamily="49" charset="0"/>
              </a:rPr>
              <a:t>// Return a new vector of +u</a:t>
            </a:r>
          </a:p>
          <a:p>
            <a:pPr marL="800100" lvl="2" indent="0">
              <a:buNone/>
            </a:pPr>
            <a:r>
              <a:rPr lang="en-US" sz="1600" dirty="0" smtClean="0">
                <a:latin typeface="Consolas" panose="020B0609020204030204" pitchFamily="49" charset="0"/>
                <a:cs typeface="Consolas" panose="020B0609020204030204" pitchFamily="49" charset="0"/>
              </a:rPr>
              <a:t>Vector_3d </a:t>
            </a:r>
            <a:r>
              <a:rPr lang="en-US" sz="1600" dirty="0">
                <a:latin typeface="Consolas" panose="020B0609020204030204" pitchFamily="49" charset="0"/>
                <a:cs typeface="Consolas" panose="020B0609020204030204" pitchFamily="49" charset="0"/>
              </a:rPr>
              <a:t>Vector_3d::</a:t>
            </a:r>
            <a:r>
              <a:rPr lang="en-US" sz="1600" dirty="0" smtClean="0">
                <a:latin typeface="Consolas" panose="020B0609020204030204" pitchFamily="49" charset="0"/>
                <a:cs typeface="Consolas" panose="020B0609020204030204" pitchFamily="49" charset="0"/>
              </a:rPr>
              <a:t>operator+()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return </a:t>
            </a:r>
            <a:r>
              <a:rPr lang="en-US" sz="1600" dirty="0" smtClean="0">
                <a:latin typeface="Consolas" panose="020B0609020204030204" pitchFamily="49" charset="0"/>
                <a:cs typeface="Consolas" panose="020B0609020204030204" pitchFamily="49" charset="0"/>
              </a:rPr>
              <a:t>Vector_3d{x, y, z};</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a new vector of </a:t>
            </a:r>
            <a:r>
              <a:rPr lang="en-US" sz="1600" dirty="0" smtClean="0">
                <a:latin typeface="Consolas" panose="020B0609020204030204" pitchFamily="49" charset="0"/>
                <a:cs typeface="Consolas" panose="020B0609020204030204" pitchFamily="49" charset="0"/>
              </a:rPr>
              <a:t>-u</a:t>
            </a: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Vector_3d </a:t>
            </a:r>
            <a:r>
              <a:rPr lang="en-US" sz="1600" dirty="0">
                <a:latin typeface="Consolas" panose="020B0609020204030204" pitchFamily="49" charset="0"/>
                <a:cs typeface="Consolas" panose="020B0609020204030204" pitchFamily="49" charset="0"/>
              </a:rPr>
              <a:t>Vector_3d::</a:t>
            </a:r>
            <a:r>
              <a:rPr lang="en-US" sz="1600" dirty="0" smtClean="0">
                <a:latin typeface="Consolas" panose="020B0609020204030204" pitchFamily="49" charset="0"/>
                <a:cs typeface="Consolas" panose="020B0609020204030204" pitchFamily="49" charset="0"/>
              </a:rPr>
              <a:t>operator-( </a:t>
            </a:r>
            <a:r>
              <a:rPr lang="en-US" sz="1600" dirty="0">
                <a:latin typeface="Consolas" panose="020B0609020204030204" pitchFamily="49" charset="0"/>
                <a:cs typeface="Consolas" panose="020B0609020204030204" pitchFamily="49" charset="0"/>
              </a:rPr>
              <a:t>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&amp;v )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return </a:t>
            </a:r>
            <a:r>
              <a:rPr lang="en-US" sz="1600" dirty="0" smtClean="0">
                <a:latin typeface="Consolas" panose="020B0609020204030204" pitchFamily="49" charset="0"/>
                <a:cs typeface="Consolas" panose="020B0609020204030204" pitchFamily="49" charset="0"/>
              </a:rPr>
              <a:t>Vector_3d{-x, -y, -z};</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19334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Given a vector </a:t>
            </a:r>
            <a:r>
              <a:rPr lang="en-CA" b="1" dirty="0" smtClean="0">
                <a:latin typeface="Times New Roman" panose="02020603050405020304" pitchFamily="18" charset="0"/>
                <a:cs typeface="Times New Roman" panose="02020603050405020304" pitchFamily="18" charset="0"/>
              </a:rPr>
              <a:t>u</a:t>
            </a:r>
            <a:r>
              <a:rPr lang="en-CA" dirty="0" smtClean="0"/>
              <a:t> and a scalar </a:t>
            </a:r>
            <a:r>
              <a:rPr lang="en-CA" i="1" dirty="0" smtClean="0">
                <a:latin typeface="Symbol" panose="05050102010706020507" pitchFamily="18" charset="2"/>
                <a:cs typeface="Times New Roman" panose="02020603050405020304" pitchFamily="18" charset="0"/>
              </a:rPr>
              <a:t>a</a:t>
            </a:r>
            <a:r>
              <a:rPr lang="en-CA" dirty="0" smtClean="0"/>
              <a:t>, these overloaded operators calculating </a:t>
            </a:r>
            <a:r>
              <a:rPr lang="en-CA" b="1" dirty="0" err="1" smtClean="0">
                <a:latin typeface="Times New Roman" panose="02020603050405020304" pitchFamily="18" charset="0"/>
                <a:cs typeface="Times New Roman" panose="02020603050405020304" pitchFamily="18" charset="0"/>
              </a:rPr>
              <a:t>u</a:t>
            </a:r>
            <a:r>
              <a:rPr lang="en-CA" i="1" dirty="0" err="1" smtClean="0">
                <a:latin typeface="Symbol" panose="05050102010706020507" pitchFamily="18" charset="2"/>
                <a:cs typeface="Times New Roman" panose="02020603050405020304" pitchFamily="18" charset="0"/>
              </a:rPr>
              <a:t>a</a:t>
            </a:r>
            <a:r>
              <a:rPr lang="en-CA" dirty="0" smtClean="0"/>
              <a:t> and </a:t>
            </a:r>
            <a:r>
              <a:rPr lang="en-CA" b="1" dirty="0" smtClean="0">
                <a:latin typeface="Times New Roman" panose="02020603050405020304" pitchFamily="18" charset="0"/>
                <a:cs typeface="Times New Roman" panose="02020603050405020304" pitchFamily="18" charset="0"/>
              </a:rPr>
              <a:t>u/</a:t>
            </a:r>
            <a:r>
              <a:rPr lang="en-CA" i="1" dirty="0" smtClean="0">
                <a:latin typeface="Symbol" panose="05050102010706020507" pitchFamily="18" charset="2"/>
                <a:cs typeface="Times New Roman" panose="02020603050405020304" pitchFamily="18" charset="0"/>
              </a:rPr>
              <a:t>a</a:t>
            </a:r>
            <a:r>
              <a:rPr lang="en-CA" b="1" dirty="0" smtClean="0"/>
              <a:t> </a:t>
            </a:r>
            <a:endParaRPr lang="en-CA" dirty="0"/>
          </a:p>
          <a:p>
            <a:pPr marL="800100" lvl="2" indent="0">
              <a:buNone/>
            </a:pPr>
            <a:r>
              <a:rPr lang="en-US" sz="1600" dirty="0" smtClean="0">
                <a:latin typeface="Consolas" panose="020B0609020204030204" pitchFamily="49" charset="0"/>
                <a:cs typeface="Consolas" panose="020B0609020204030204" pitchFamily="49" charset="0"/>
              </a:rPr>
              <a:t>// Return a new vector of u*s</a:t>
            </a:r>
          </a:p>
          <a:p>
            <a:pPr marL="800100" lvl="2" indent="0">
              <a:buNone/>
            </a:pPr>
            <a:r>
              <a:rPr lang="en-US" sz="1600" dirty="0" smtClean="0">
                <a:latin typeface="Consolas" panose="020B0609020204030204" pitchFamily="49" charset="0"/>
                <a:cs typeface="Consolas" panose="020B0609020204030204" pitchFamily="49" charset="0"/>
              </a:rPr>
              <a:t>Vector_3d </a:t>
            </a:r>
            <a:r>
              <a:rPr lang="en-US" sz="1600" dirty="0">
                <a:latin typeface="Consolas" panose="020B0609020204030204" pitchFamily="49" charset="0"/>
                <a:cs typeface="Consolas" panose="020B0609020204030204" pitchFamily="49" charset="0"/>
              </a:rPr>
              <a:t>Vector_3d::</a:t>
            </a:r>
            <a:r>
              <a:rPr lang="en-US" sz="1600" dirty="0" smtClean="0">
                <a:latin typeface="Consolas" panose="020B0609020204030204" pitchFamily="49" charset="0"/>
                <a:cs typeface="Consolas" panose="020B0609020204030204" pitchFamily="49" charset="0"/>
              </a:rPr>
              <a:t>operator*( double s </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return </a:t>
            </a:r>
            <a:r>
              <a:rPr lang="en-US" sz="1600" dirty="0" smtClean="0">
                <a:latin typeface="Consolas" panose="020B0609020204030204" pitchFamily="49" charset="0"/>
                <a:cs typeface="Consolas" panose="020B0609020204030204" pitchFamily="49" charset="0"/>
              </a:rPr>
              <a:t>Vector_3d{x*s, y*s, z*s};</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a new vector of u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v</a:t>
            </a:r>
          </a:p>
          <a:p>
            <a:pPr marL="800100" lvl="2" indent="0">
              <a:buNone/>
            </a:pPr>
            <a:r>
              <a:rPr lang="en-US" sz="1600" dirty="0" smtClean="0">
                <a:latin typeface="Consolas" panose="020B0609020204030204" pitchFamily="49" charset="0"/>
                <a:cs typeface="Consolas" panose="020B0609020204030204" pitchFamily="49" charset="0"/>
              </a:rPr>
              <a:t>Vector_3d </a:t>
            </a:r>
            <a:r>
              <a:rPr lang="en-US" sz="1600" dirty="0">
                <a:latin typeface="Consolas" panose="020B0609020204030204" pitchFamily="49" charset="0"/>
                <a:cs typeface="Consolas" panose="020B0609020204030204" pitchFamily="49" charset="0"/>
              </a:rPr>
              <a:t>Vector_3d::operator+( </a:t>
            </a:r>
            <a:r>
              <a:rPr lang="en-US" sz="1600" dirty="0" smtClean="0">
                <a:latin typeface="Consolas" panose="020B0609020204030204" pitchFamily="49" charset="0"/>
                <a:cs typeface="Consolas" panose="020B0609020204030204" pitchFamily="49" charset="0"/>
              </a:rPr>
              <a:t>double s </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return </a:t>
            </a:r>
            <a:r>
              <a:rPr lang="en-US" sz="1600" dirty="0" smtClean="0">
                <a:latin typeface="Consolas" panose="020B0609020204030204" pitchFamily="49" charset="0"/>
                <a:cs typeface="Consolas" panose="020B0609020204030204" pitchFamily="49" charset="0"/>
              </a:rPr>
              <a:t>Vector_3d{x/s</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y/s</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z/s};</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19361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pPr lvl="0"/>
            <a:r>
              <a:rPr lang="en-CA" dirty="0" smtClean="0">
                <a:solidFill>
                  <a:prstClr val="black"/>
                </a:solidFill>
              </a:rPr>
              <a:t>Recall that you can also assign:</a:t>
            </a:r>
          </a:p>
          <a:p>
            <a:pPr lvl="1"/>
            <a:r>
              <a:rPr lang="en-US" dirty="0" smtClean="0">
                <a:solidFill>
                  <a:prstClr val="black"/>
                </a:solidFill>
              </a:rPr>
              <a:t>This is for free, as all member variables are just copied over</a:t>
            </a:r>
          </a:p>
          <a:p>
            <a:r>
              <a:rPr lang="en-US" dirty="0" smtClean="0">
                <a:solidFill>
                  <a:prstClr val="black"/>
                </a:solidFill>
              </a:rPr>
              <a:t>What about other auto-assigned operators?</a:t>
            </a:r>
            <a:endParaRPr lang="en-CA" dirty="0" smtClean="0">
              <a:solidFill>
                <a:prstClr val="black"/>
              </a:solidFill>
            </a:endParaRPr>
          </a:p>
          <a:p>
            <a:pPr marL="800100" lvl="2" indent="0">
              <a:buNone/>
            </a:pPr>
            <a:r>
              <a:rPr lang="en-US" sz="1500" dirty="0">
                <a:latin typeface="Consolas" panose="020B0609020204030204" pitchFamily="49" charset="0"/>
                <a:cs typeface="Consolas" panose="020B0609020204030204" pitchFamily="49" charset="0"/>
              </a:rPr>
              <a:t>class Vector_3d {</a:t>
            </a:r>
          </a:p>
          <a:p>
            <a:pPr marL="800100" lvl="2" indent="0">
              <a:buNone/>
            </a:pPr>
            <a:r>
              <a:rPr lang="en-US" sz="1500" dirty="0">
                <a:latin typeface="Consolas" panose="020B0609020204030204" pitchFamily="49" charset="0"/>
                <a:cs typeface="Consolas" panose="020B0609020204030204" pitchFamily="49" charset="0"/>
              </a:rPr>
              <a:t>    public</a:t>
            </a:r>
            <a:r>
              <a:rPr lang="en-US" sz="1500" dirty="0" smtClean="0">
                <a:latin typeface="Consolas" panose="020B0609020204030204" pitchFamily="49" charset="0"/>
                <a:cs typeface="Consolas" panose="020B0609020204030204" pitchFamily="49" charset="0"/>
              </a:rPr>
              <a:t>:</a:t>
            </a:r>
          </a:p>
          <a:p>
            <a:pPr marL="800100" lvl="2" indent="0">
              <a:buNone/>
            </a:pPr>
            <a:r>
              <a:rPr lang="en-US" sz="1500" dirty="0" smtClean="0">
                <a:latin typeface="Consolas" panose="020B0609020204030204" pitchFamily="49" charset="0"/>
                <a:cs typeface="Consolas" panose="020B0609020204030204" pitchFamily="49" charset="0"/>
              </a:rPr>
              <a:t>        </a:t>
            </a:r>
            <a:r>
              <a:rPr lang="en-US" sz="1500" dirty="0">
                <a:latin typeface="Consolas" panose="020B0609020204030204" pitchFamily="49" charset="0"/>
                <a:cs typeface="Consolas" panose="020B0609020204030204" pitchFamily="49" charset="0"/>
              </a:rPr>
              <a:t>// Member </a:t>
            </a:r>
            <a:r>
              <a:rPr lang="en-US" sz="1500" dirty="0" smtClean="0">
                <a:latin typeface="Consolas" panose="020B0609020204030204" pitchFamily="49" charset="0"/>
                <a:cs typeface="Consolas" panose="020B0609020204030204" pitchFamily="49" charset="0"/>
              </a:rPr>
              <a:t>functions...</a:t>
            </a:r>
          </a:p>
          <a:p>
            <a:pPr marL="800100" lvl="2" indent="0">
              <a:buNone/>
            </a:pPr>
            <a:r>
              <a:rPr lang="en-US" sz="1500" dirty="0" smtClean="0">
                <a:latin typeface="Consolas" panose="020B0609020204030204" pitchFamily="49" charset="0"/>
                <a:cs typeface="Consolas" panose="020B0609020204030204" pitchFamily="49" charset="0"/>
              </a:rPr>
              <a:t>        // Overloaded operators</a:t>
            </a:r>
          </a:p>
          <a:p>
            <a:pPr marL="800100" lvl="2"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 let u = u + v</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Vector_3d &amp;operator+=( </a:t>
            </a:r>
            <a:r>
              <a:rPr lang="en-US" sz="1500" dirty="0">
                <a:solidFill>
                  <a:srgbClr val="0070C0"/>
                </a:solidFill>
                <a:latin typeface="Consolas" panose="020B0609020204030204" pitchFamily="49" charset="0"/>
                <a:cs typeface="Consolas" panose="020B0609020204030204" pitchFamily="49" charset="0"/>
              </a:rPr>
              <a:t>Vector_3d </a:t>
            </a:r>
            <a:r>
              <a:rPr lang="en-US" sz="1500" dirty="0" err="1">
                <a:solidFill>
                  <a:srgbClr val="0070C0"/>
                </a:solidFill>
                <a:latin typeface="Consolas" panose="020B0609020204030204" pitchFamily="49" charset="0"/>
                <a:cs typeface="Consolas" panose="020B0609020204030204" pitchFamily="49" charset="0"/>
              </a:rPr>
              <a:t>const</a:t>
            </a:r>
            <a:r>
              <a:rPr lang="en-US" sz="1500" dirty="0">
                <a:solidFill>
                  <a:srgbClr val="0070C0"/>
                </a:solidFill>
                <a:latin typeface="Consolas" panose="020B0609020204030204" pitchFamily="49" charset="0"/>
                <a:cs typeface="Consolas" panose="020B0609020204030204" pitchFamily="49" charset="0"/>
              </a:rPr>
              <a:t> &amp;v </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Vector_3d &amp;operator-=( </a:t>
            </a:r>
            <a:r>
              <a:rPr lang="en-US" sz="1500" dirty="0">
                <a:solidFill>
                  <a:srgbClr val="0070C0"/>
                </a:solidFill>
                <a:latin typeface="Consolas" panose="020B0609020204030204" pitchFamily="49" charset="0"/>
                <a:cs typeface="Consolas" panose="020B0609020204030204" pitchFamily="49" charset="0"/>
              </a:rPr>
              <a:t>Vector_3d </a:t>
            </a:r>
            <a:r>
              <a:rPr lang="en-US" sz="1500" dirty="0" err="1">
                <a:solidFill>
                  <a:srgbClr val="0070C0"/>
                </a:solidFill>
                <a:latin typeface="Consolas" panose="020B0609020204030204" pitchFamily="49" charset="0"/>
                <a:cs typeface="Consolas" panose="020B0609020204030204" pitchFamily="49" charset="0"/>
              </a:rPr>
              <a:t>const</a:t>
            </a:r>
            <a:r>
              <a:rPr lang="en-US" sz="1500" dirty="0">
                <a:solidFill>
                  <a:srgbClr val="0070C0"/>
                </a:solidFill>
                <a:latin typeface="Consolas" panose="020B0609020204030204" pitchFamily="49" charset="0"/>
                <a:cs typeface="Consolas" panose="020B0609020204030204" pitchFamily="49" charset="0"/>
              </a:rPr>
              <a:t> &amp;v </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a:t>
            </a:r>
            <a:r>
              <a:rPr lang="en-US" sz="1500" dirty="0" smtClean="0">
                <a:solidFill>
                  <a:srgbClr val="0070C0"/>
                </a:solidFill>
                <a:latin typeface="Consolas" panose="020B0609020204030204" pitchFamily="49" charset="0"/>
                <a:cs typeface="Consolas" panose="020B0609020204030204" pitchFamily="49" charset="0"/>
              </a:rPr>
              <a:t>&amp;operator*=( double s );</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a:t>
            </a:r>
            <a:r>
              <a:rPr lang="en-US" sz="1500" dirty="0" smtClean="0">
                <a:solidFill>
                  <a:srgbClr val="0070C0"/>
                </a:solidFill>
                <a:latin typeface="Consolas" panose="020B0609020204030204" pitchFamily="49" charset="0"/>
                <a:cs typeface="Consolas" panose="020B0609020204030204" pitchFamily="49" charset="0"/>
              </a:rPr>
              <a:t>&amp;operator/=( </a:t>
            </a:r>
            <a:r>
              <a:rPr lang="en-US" sz="1500" dirty="0">
                <a:solidFill>
                  <a:srgbClr val="0070C0"/>
                </a:solidFill>
                <a:latin typeface="Consolas" panose="020B0609020204030204" pitchFamily="49" charset="0"/>
                <a:cs typeface="Consolas" panose="020B0609020204030204" pitchFamily="49" charset="0"/>
              </a:rPr>
              <a:t>double s </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latin typeface="Consolas" panose="020B0609020204030204" pitchFamily="49" charset="0"/>
                <a:cs typeface="Consolas" panose="020B0609020204030204" pitchFamily="49" charset="0"/>
              </a:rPr>
              <a:t>        // </a:t>
            </a:r>
            <a:r>
              <a:rPr lang="en-US" sz="1500" dirty="0">
                <a:latin typeface="Consolas" panose="020B0609020204030204" pitchFamily="49" charset="0"/>
                <a:cs typeface="Consolas" panose="020B0609020204030204" pitchFamily="49" charset="0"/>
              </a:rPr>
              <a:t>Member </a:t>
            </a:r>
            <a:r>
              <a:rPr lang="en-US" sz="1500" dirty="0" smtClean="0">
                <a:latin typeface="Consolas" panose="020B0609020204030204" pitchFamily="49" charset="0"/>
                <a:cs typeface="Consolas" panose="020B0609020204030204" pitchFamily="49" charset="0"/>
              </a:rPr>
              <a:t>variables...</a:t>
            </a:r>
          </a:p>
          <a:p>
            <a:pPr marL="800100" lvl="2" indent="0">
              <a:buNone/>
            </a:pP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06990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These overloaded operators return </a:t>
            </a:r>
            <a:r>
              <a:rPr lang="en-CA" b="1" dirty="0" smtClean="0">
                <a:latin typeface="Times New Roman" panose="02020603050405020304" pitchFamily="18" charset="0"/>
                <a:cs typeface="Times New Roman" panose="02020603050405020304" pitchFamily="18" charset="0"/>
              </a:rPr>
              <a:t>u = u</a:t>
            </a:r>
            <a:r>
              <a:rPr lang="en-CA" dirty="0" smtClean="0">
                <a:latin typeface="Times New Roman" panose="02020603050405020304" pitchFamily="18" charset="0"/>
                <a:cs typeface="Times New Roman" panose="02020603050405020304" pitchFamily="18" charset="0"/>
              </a:rPr>
              <a:t> + </a:t>
            </a:r>
            <a:r>
              <a:rPr lang="en-CA" b="1" dirty="0" smtClean="0">
                <a:latin typeface="Times New Roman" panose="02020603050405020304" pitchFamily="18" charset="0"/>
                <a:cs typeface="Times New Roman" panose="02020603050405020304" pitchFamily="18" charset="0"/>
              </a:rPr>
              <a:t>v</a:t>
            </a:r>
            <a:r>
              <a:rPr lang="en-CA" dirty="0" smtClean="0"/>
              <a:t> and </a:t>
            </a:r>
            <a:r>
              <a:rPr lang="en-CA" dirty="0" smtClean="0">
                <a:latin typeface="Times New Roman" panose="02020603050405020304" pitchFamily="18" charset="0"/>
                <a:cs typeface="Times New Roman" panose="02020603050405020304" pitchFamily="18" charset="0"/>
              </a:rPr>
              <a:t>–</a:t>
            </a:r>
            <a:r>
              <a:rPr lang="en-CA" b="1" dirty="0" smtClean="0">
                <a:latin typeface="Times New Roman" panose="02020603050405020304" pitchFamily="18" charset="0"/>
                <a:cs typeface="Times New Roman" panose="02020603050405020304" pitchFamily="18" charset="0"/>
              </a:rPr>
              <a:t>u</a:t>
            </a:r>
            <a:endParaRPr lang="en-CA" b="1" dirty="0">
              <a:latin typeface="Times New Roman" panose="02020603050405020304" pitchFamily="18" charset="0"/>
              <a:cs typeface="Times New Roman" panose="02020603050405020304" pitchFamily="18" charset="0"/>
            </a:endParaRPr>
          </a:p>
          <a:p>
            <a:pPr marL="800100" lvl="2" indent="0">
              <a:buNone/>
            </a:pPr>
            <a:r>
              <a:rPr lang="en-US" sz="1600" dirty="0" smtClean="0">
                <a:latin typeface="Consolas" panose="020B0609020204030204" pitchFamily="49" charset="0"/>
                <a:cs typeface="Consolas" panose="020B0609020204030204" pitchFamily="49" charset="0"/>
              </a:rPr>
              <a:t>// Update u &lt;- u + v</a:t>
            </a:r>
          </a:p>
          <a:p>
            <a:pPr marL="800100" lvl="2" indent="0">
              <a:buNone/>
            </a:pPr>
            <a:r>
              <a:rPr lang="en-US" sz="1600" dirty="0" smtClean="0">
                <a:latin typeface="Consolas" panose="020B0609020204030204" pitchFamily="49" charset="0"/>
                <a:cs typeface="Consolas" panose="020B0609020204030204" pitchFamily="49" charset="0"/>
              </a:rPr>
              <a:t>Vector_3d&amp; </a:t>
            </a:r>
            <a:r>
              <a:rPr lang="en-US" sz="1600" dirty="0">
                <a:latin typeface="Consolas" panose="020B0609020204030204" pitchFamily="49" charset="0"/>
                <a:cs typeface="Consolas" panose="020B0609020204030204" pitchFamily="49" charset="0"/>
              </a:rPr>
              <a:t>Vector_3d::</a:t>
            </a:r>
            <a:r>
              <a:rPr lang="en-US" sz="1600" dirty="0" smtClean="0">
                <a:latin typeface="Consolas" panose="020B0609020204030204" pitchFamily="49" charset="0"/>
                <a:cs typeface="Consolas" panose="020B0609020204030204" pitchFamily="49" charset="0"/>
              </a:rPr>
              <a:t>operator+=( Vector_3d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*v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x += </a:t>
            </a:r>
            <a:r>
              <a:rPr lang="en-US" sz="1600" dirty="0" err="1" smtClean="0">
                <a:latin typeface="Consolas" panose="020B0609020204030204" pitchFamily="49" charset="0"/>
                <a:cs typeface="Consolas" panose="020B0609020204030204" pitchFamily="49" charset="0"/>
              </a:rPr>
              <a:t>v.x</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y += </a:t>
            </a:r>
            <a:r>
              <a:rPr lang="en-US" sz="1600" dirty="0" err="1" smtClean="0">
                <a:latin typeface="Consolas" panose="020B0609020204030204" pitchFamily="49" charset="0"/>
                <a:cs typeface="Consolas" panose="020B0609020204030204" pitchFamily="49" charset="0"/>
              </a:rPr>
              <a:t>v.y</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z += </a:t>
            </a:r>
            <a:r>
              <a:rPr lang="en-US" sz="1600" dirty="0" err="1" smtClean="0">
                <a:latin typeface="Consolas" panose="020B0609020204030204" pitchFamily="49" charset="0"/>
                <a:cs typeface="Consolas" panose="020B0609020204030204" pitchFamily="49" charset="0"/>
              </a:rPr>
              <a:t>v.z</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r>
              <a:rPr lang="en-US" sz="1600" dirty="0">
                <a:solidFill>
                  <a:srgbClr val="FF4747"/>
                </a:solidFill>
                <a:latin typeface="Consolas" panose="020B0609020204030204" pitchFamily="49" charset="0"/>
                <a:cs typeface="Consolas" panose="020B0609020204030204" pitchFamily="49" charset="0"/>
              </a:rPr>
              <a:t>    return </a:t>
            </a:r>
            <a:r>
              <a:rPr lang="en-US" sz="1600" dirty="0" smtClean="0">
                <a:solidFill>
                  <a:srgbClr val="FF4747"/>
                </a:solidFill>
                <a:latin typeface="Consolas" panose="020B0609020204030204" pitchFamily="49" charset="0"/>
                <a:cs typeface="Consolas" panose="020B0609020204030204" pitchFamily="49" charset="0"/>
              </a:rPr>
              <a:t>*this;</a:t>
            </a:r>
            <a:endParaRPr lang="en-US" sz="1600" dirty="0">
              <a:solidFill>
                <a:srgbClr val="FF4747"/>
              </a:solidFill>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Update u &lt;- u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v</a:t>
            </a:r>
          </a:p>
          <a:p>
            <a:pPr marL="800100" lvl="2" indent="0">
              <a:buNone/>
            </a:pPr>
            <a:r>
              <a:rPr lang="en-US" sz="1600" dirty="0">
                <a:latin typeface="Consolas" panose="020B0609020204030204" pitchFamily="49" charset="0"/>
                <a:cs typeface="Consolas" panose="020B0609020204030204" pitchFamily="49" charset="0"/>
              </a:rPr>
              <a:t>Vector_3d&amp; Vector_3d::</a:t>
            </a:r>
            <a:r>
              <a:rPr lang="en-US" sz="1600" dirty="0" smtClean="0">
                <a:latin typeface="Consolas" panose="020B0609020204030204" pitchFamily="49" charset="0"/>
                <a:cs typeface="Consolas" panose="020B0609020204030204" pitchFamily="49" charset="0"/>
              </a:rPr>
              <a:t>operator-=( </a:t>
            </a:r>
            <a:r>
              <a:rPr lang="en-US" sz="1600" dirty="0">
                <a:latin typeface="Consolas" panose="020B0609020204030204" pitchFamily="49" charset="0"/>
                <a:cs typeface="Consolas" panose="020B0609020204030204" pitchFamily="49" charset="0"/>
              </a:rPr>
              <a:t>Vector_3d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*v ) {</a:t>
            </a:r>
          </a:p>
          <a:p>
            <a:pPr marL="800100" lvl="2" indent="0">
              <a:buNone/>
            </a:pPr>
            <a:r>
              <a:rPr lang="en-US" sz="1600" dirty="0">
                <a:latin typeface="Consolas" panose="020B0609020204030204" pitchFamily="49" charset="0"/>
                <a:cs typeface="Consolas" panose="020B0609020204030204" pitchFamily="49" charset="0"/>
              </a:rPr>
              <a:t>    x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v.x</a:t>
            </a:r>
            <a:r>
              <a:rPr lang="en-US" sz="1600" dirty="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    y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v.y</a:t>
            </a:r>
            <a:r>
              <a:rPr lang="en-US" sz="1600" dirty="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    z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v.z</a:t>
            </a:r>
            <a:r>
              <a:rPr lang="en-US" sz="1600" dirty="0">
                <a:latin typeface="Consolas" panose="020B0609020204030204" pitchFamily="49" charset="0"/>
                <a:cs typeface="Consolas" panose="020B0609020204030204" pitchFamily="49" charset="0"/>
              </a:rPr>
              <a:t>;</a:t>
            </a:r>
          </a:p>
          <a:p>
            <a:pPr marL="800100" lvl="2" indent="0">
              <a:buNone/>
            </a:pPr>
            <a:r>
              <a:rPr lang="en-US" sz="1600" dirty="0">
                <a:solidFill>
                  <a:srgbClr val="FF4747"/>
                </a:solidFill>
                <a:latin typeface="Consolas" panose="020B0609020204030204" pitchFamily="49" charset="0"/>
                <a:cs typeface="Consolas" panose="020B0609020204030204" pitchFamily="49" charset="0"/>
              </a:rPr>
              <a:t>    return *this;</a:t>
            </a:r>
          </a:p>
          <a:p>
            <a:pPr marL="800100" lvl="2" indent="0">
              <a:buNone/>
            </a:pPr>
            <a:r>
              <a:rPr lang="en-US"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606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These overloaded operators return </a:t>
            </a:r>
            <a:r>
              <a:rPr lang="en-CA" b="1" dirty="0" smtClean="0">
                <a:latin typeface="Times New Roman" panose="02020603050405020304" pitchFamily="18" charset="0"/>
                <a:cs typeface="Times New Roman" panose="02020603050405020304" pitchFamily="18" charset="0"/>
              </a:rPr>
              <a:t>u = u</a:t>
            </a:r>
            <a:r>
              <a:rPr lang="en-CA" dirty="0" smtClean="0">
                <a:latin typeface="Times New Roman" panose="02020603050405020304" pitchFamily="18" charset="0"/>
                <a:cs typeface="Times New Roman" panose="02020603050405020304" pitchFamily="18" charset="0"/>
              </a:rPr>
              <a:t> + </a:t>
            </a:r>
            <a:r>
              <a:rPr lang="en-CA" b="1" dirty="0" smtClean="0">
                <a:latin typeface="Times New Roman" panose="02020603050405020304" pitchFamily="18" charset="0"/>
                <a:cs typeface="Times New Roman" panose="02020603050405020304" pitchFamily="18" charset="0"/>
              </a:rPr>
              <a:t>v</a:t>
            </a:r>
            <a:r>
              <a:rPr lang="en-CA" dirty="0" smtClean="0"/>
              <a:t> and </a:t>
            </a:r>
            <a:r>
              <a:rPr lang="en-CA" dirty="0" smtClean="0">
                <a:latin typeface="Times New Roman" panose="02020603050405020304" pitchFamily="18" charset="0"/>
                <a:cs typeface="Times New Roman" panose="02020603050405020304" pitchFamily="18" charset="0"/>
              </a:rPr>
              <a:t>–</a:t>
            </a:r>
            <a:r>
              <a:rPr lang="en-CA" b="1" dirty="0" smtClean="0">
                <a:latin typeface="Times New Roman" panose="02020603050405020304" pitchFamily="18" charset="0"/>
                <a:cs typeface="Times New Roman" panose="02020603050405020304" pitchFamily="18" charset="0"/>
              </a:rPr>
              <a:t>u</a:t>
            </a:r>
            <a:endParaRPr lang="en-CA" b="1" dirty="0">
              <a:latin typeface="Times New Roman" panose="02020603050405020304" pitchFamily="18" charset="0"/>
              <a:cs typeface="Times New Roman" panose="02020603050405020304" pitchFamily="18" charset="0"/>
            </a:endParaRPr>
          </a:p>
          <a:p>
            <a:pPr marL="800100" lvl="2" indent="0">
              <a:buNone/>
            </a:pPr>
            <a:r>
              <a:rPr lang="en-US" sz="1600" dirty="0" smtClean="0">
                <a:latin typeface="Consolas" panose="020B0609020204030204" pitchFamily="49" charset="0"/>
                <a:cs typeface="Consolas" panose="020B0609020204030204" pitchFamily="49" charset="0"/>
              </a:rPr>
              <a:t>// Update u &lt;- u + v</a:t>
            </a:r>
          </a:p>
          <a:p>
            <a:pPr marL="800100" lvl="2" indent="0">
              <a:buNone/>
            </a:pPr>
            <a:r>
              <a:rPr lang="en-US" sz="1600" dirty="0" smtClean="0">
                <a:latin typeface="Consolas" panose="020B0609020204030204" pitchFamily="49" charset="0"/>
                <a:cs typeface="Consolas" panose="020B0609020204030204" pitchFamily="49" charset="0"/>
              </a:rPr>
              <a:t>Vector_3d&amp; </a:t>
            </a:r>
            <a:r>
              <a:rPr lang="en-US" sz="1600" dirty="0">
                <a:latin typeface="Consolas" panose="020B0609020204030204" pitchFamily="49" charset="0"/>
                <a:cs typeface="Consolas" panose="020B0609020204030204" pitchFamily="49" charset="0"/>
              </a:rPr>
              <a:t>Vector_3d::</a:t>
            </a:r>
            <a:r>
              <a:rPr lang="en-US" sz="1600" dirty="0" smtClean="0">
                <a:latin typeface="Consolas" panose="020B0609020204030204" pitchFamily="49" charset="0"/>
                <a:cs typeface="Consolas" panose="020B0609020204030204" pitchFamily="49" charset="0"/>
              </a:rPr>
              <a:t>operator*=( double s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x *= s;</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y </a:t>
            </a:r>
            <a:r>
              <a:rPr lang="en-US" sz="1600" dirty="0">
                <a:latin typeface="Consolas" panose="020B0609020204030204" pitchFamily="49" charset="0"/>
                <a:cs typeface="Consolas" panose="020B0609020204030204" pitchFamily="49" charset="0"/>
              </a:rPr>
              <a:t>*= s</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z </a:t>
            </a:r>
            <a:r>
              <a:rPr lang="en-US" sz="1600" dirty="0">
                <a:latin typeface="Consolas" panose="020B0609020204030204" pitchFamily="49" charset="0"/>
                <a:cs typeface="Consolas" panose="020B0609020204030204" pitchFamily="49" charset="0"/>
              </a:rPr>
              <a:t>*= s</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r>
              <a:rPr lang="en-US" sz="1600" dirty="0">
                <a:solidFill>
                  <a:srgbClr val="FF4747"/>
                </a:solidFill>
                <a:latin typeface="Consolas" panose="020B0609020204030204" pitchFamily="49" charset="0"/>
                <a:cs typeface="Consolas" panose="020B0609020204030204" pitchFamily="49" charset="0"/>
              </a:rPr>
              <a:t>    return </a:t>
            </a:r>
            <a:r>
              <a:rPr lang="en-US" sz="1600" dirty="0" smtClean="0">
                <a:solidFill>
                  <a:srgbClr val="FF4747"/>
                </a:solidFill>
                <a:latin typeface="Consolas" panose="020B0609020204030204" pitchFamily="49" charset="0"/>
                <a:cs typeface="Consolas" panose="020B0609020204030204" pitchFamily="49" charset="0"/>
              </a:rPr>
              <a:t>*this;</a:t>
            </a:r>
            <a:endParaRPr lang="en-US" sz="1600" dirty="0">
              <a:solidFill>
                <a:srgbClr val="FF4747"/>
              </a:solidFill>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Update u &lt;- u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v</a:t>
            </a:r>
          </a:p>
          <a:p>
            <a:pPr marL="800100" lvl="2" indent="0">
              <a:buNone/>
            </a:pPr>
            <a:r>
              <a:rPr lang="en-US" sz="1600" dirty="0">
                <a:latin typeface="Consolas" panose="020B0609020204030204" pitchFamily="49" charset="0"/>
                <a:cs typeface="Consolas" panose="020B0609020204030204" pitchFamily="49" charset="0"/>
              </a:rPr>
              <a:t>Vector_3d&amp; Vector_3d::</a:t>
            </a:r>
            <a:r>
              <a:rPr lang="en-US" sz="1600" dirty="0" smtClean="0">
                <a:latin typeface="Consolas" panose="020B0609020204030204" pitchFamily="49" charset="0"/>
                <a:cs typeface="Consolas" panose="020B0609020204030204" pitchFamily="49" charset="0"/>
              </a:rPr>
              <a:t>operator</a:t>
            </a:r>
            <a:r>
              <a:rPr lang="en-US" sz="1600" smtClean="0">
                <a:latin typeface="Consolas" panose="020B0609020204030204" pitchFamily="49" charset="0"/>
                <a:cs typeface="Consolas" panose="020B0609020204030204" pitchFamily="49" charset="0"/>
              </a:rPr>
              <a:t>/=( double s </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x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y /= s</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z /= s</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r>
              <a:rPr lang="en-US" sz="1600" dirty="0">
                <a:solidFill>
                  <a:srgbClr val="FF4747"/>
                </a:solidFill>
                <a:latin typeface="Consolas" panose="020B0609020204030204" pitchFamily="49" charset="0"/>
                <a:cs typeface="Consolas" panose="020B0609020204030204" pitchFamily="49" charset="0"/>
              </a:rPr>
              <a:t>    return *this;</a:t>
            </a:r>
          </a:p>
          <a:p>
            <a:pPr marL="800100" lvl="2" indent="0">
              <a:buNone/>
            </a:pPr>
            <a:r>
              <a:rPr lang="en-US"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04468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CA" dirty="0" smtClean="0"/>
              <a:t>Given two vectors, wouldn’t it be nice if we could perform operations on them as if we were doing math?</a:t>
            </a:r>
          </a:p>
          <a:p>
            <a:pPr marL="800100" lvl="2" indent="0">
              <a:buNone/>
            </a:pP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Vector_3d u{7.5, 2.1,  4.6};</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Vector_3d v{1.3, 8.4, -3.9};</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if ( u == v )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 do something if they are equal</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u += v;    // Add the vector v onto the vector u</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3-dimensional vectors</a:t>
            </a:r>
            <a:endParaRPr lang="en-CA" dirty="0"/>
          </a:p>
        </p:txBody>
      </p:sp>
      <p:sp>
        <p:nvSpPr>
          <p:cNvPr id="3" name="Content Placeholder 2"/>
          <p:cNvSpPr>
            <a:spLocks noGrp="1"/>
          </p:cNvSpPr>
          <p:nvPr>
            <p:ph idx="1"/>
          </p:nvPr>
        </p:nvSpPr>
        <p:spPr/>
        <p:txBody>
          <a:bodyPr/>
          <a:lstStyle/>
          <a:p>
            <a:r>
              <a:rPr lang="en-CA" dirty="0" smtClean="0"/>
              <a:t>Revisiting our </a:t>
            </a:r>
            <a:r>
              <a:rPr lang="en-CA" dirty="0" smtClean="0">
                <a:latin typeface="Consolas" panose="020B0609020204030204" pitchFamily="49" charset="0"/>
                <a:cs typeface="Consolas" panose="020B0609020204030204" pitchFamily="49" charset="0"/>
              </a:rPr>
              <a:t>Vector_3d</a:t>
            </a:r>
            <a:r>
              <a:rPr lang="en-CA" dirty="0" smtClean="0"/>
              <a:t> class, </a:t>
            </a:r>
          </a:p>
          <a:p>
            <a:pPr marL="800100" lvl="2" indent="0">
              <a:buNone/>
            </a:pPr>
            <a:r>
              <a:rPr lang="en-CA" dirty="0" smtClean="0">
                <a:latin typeface="Consolas" panose="020B0609020204030204" pitchFamily="49" charset="0"/>
                <a:cs typeface="Consolas" panose="020B0609020204030204" pitchFamily="49" charset="0"/>
              </a:rPr>
              <a:t>class Vector_3d;</a:t>
            </a: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class Vector_3d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public:</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Member variables</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x;</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y;</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double z;</a:t>
            </a:r>
          </a:p>
          <a:p>
            <a:pPr marL="800100" lvl="2" indent="0">
              <a:buNone/>
            </a:pPr>
            <a:r>
              <a:rPr lang="en-US" dirty="0" smtClean="0">
                <a:latin typeface="Consolas" panose="020B0609020204030204" pitchFamily="49" charset="0"/>
                <a:cs typeface="Consolas" panose="020B0609020204030204" pitchFamily="49" charset="0"/>
              </a:rPr>
              <a:t>};</a:t>
            </a:r>
          </a:p>
          <a:p>
            <a:pPr marL="0" lvl="0" indent="0">
              <a:buNone/>
            </a:pPr>
            <a:r>
              <a:rPr lang="en-CA" dirty="0">
                <a:solidFill>
                  <a:prstClr val="black"/>
                </a:solidFill>
              </a:rPr>
              <a:t> </a:t>
            </a:r>
            <a:r>
              <a:rPr lang="en-CA" dirty="0" smtClean="0">
                <a:solidFill>
                  <a:prstClr val="black"/>
                </a:solidFill>
              </a:rPr>
              <a:t>     </a:t>
            </a:r>
            <a:r>
              <a:rPr lang="en-CA" dirty="0" smtClean="0">
                <a:solidFill>
                  <a:prstClr val="black"/>
                </a:solidFill>
              </a:rPr>
              <a:t>two vectors are equal if all their components are equal</a:t>
            </a:r>
            <a:endParaRPr lang="en-CA" dirty="0">
              <a:solidFill>
                <a:prstClr val="black"/>
              </a:solidFill>
            </a:endParaRPr>
          </a:p>
          <a:p>
            <a:pPr marL="800100" lvl="2" indent="0">
              <a:buNone/>
            </a:pPr>
            <a:endParaRPr lang="en-CA" dirty="0" smtClean="0"/>
          </a:p>
        </p:txBody>
      </p:sp>
    </p:spTree>
    <p:extLst>
      <p:ext uri="{BB962C8B-B14F-4D97-AF65-F5344CB8AC3E}">
        <p14:creationId xmlns:p14="http://schemas.microsoft.com/office/powerpoint/2010/main" val="353815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We need to define a function that is called if the user calls</a:t>
            </a:r>
            <a:endParaRPr lang="en-CA" dirty="0" smtClean="0"/>
          </a:p>
          <a:p>
            <a:pPr marL="800100" lvl="2" indent="0">
              <a:buNone/>
            </a:pPr>
            <a:r>
              <a:rPr lang="en-US" dirty="0" smtClean="0">
                <a:latin typeface="Consolas" panose="020B0609020204030204" pitchFamily="49" charset="0"/>
                <a:cs typeface="Consolas" panose="020B0609020204030204" pitchFamily="49" charset="0"/>
              </a:rPr>
              <a:t>if ( u == v )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do something</a:t>
            </a:r>
          </a:p>
          <a:p>
            <a:pPr marL="800100" lvl="2" indent="0">
              <a:buNone/>
            </a:pPr>
            <a:r>
              <a:rPr lang="en-US"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lvl="0"/>
            <a:r>
              <a:rPr lang="en-CA" dirty="0" smtClean="0">
                <a:solidFill>
                  <a:prstClr val="black"/>
                </a:solidFill>
              </a:rPr>
              <a:t>This is done through special member functions:</a:t>
            </a:r>
          </a:p>
          <a:p>
            <a:pPr marL="800100" lvl="2" indent="0">
              <a:buNone/>
            </a:pPr>
            <a:r>
              <a:rPr lang="en-US" dirty="0">
                <a:latin typeface="Consolas" panose="020B0609020204030204" pitchFamily="49" charset="0"/>
                <a:cs typeface="Consolas" panose="020B0609020204030204" pitchFamily="49" charset="0"/>
              </a:rPr>
              <a:t>class Vector_3d {</a:t>
            </a:r>
          </a:p>
          <a:p>
            <a:pPr marL="800100" lvl="2" indent="0">
              <a:buNone/>
            </a:pPr>
            <a:r>
              <a:rPr lang="en-US" dirty="0">
                <a:latin typeface="Consolas" panose="020B0609020204030204" pitchFamily="49" charset="0"/>
                <a:cs typeface="Consolas" panose="020B0609020204030204" pitchFamily="49" charset="0"/>
              </a:rPr>
              <a:t>    public</a:t>
            </a:r>
            <a:r>
              <a:rPr lang="en-US" dirty="0" smtClean="0">
                <a:latin typeface="Consolas" panose="020B0609020204030204" pitchFamily="49" charset="0"/>
                <a:cs typeface="Consolas" panose="020B0609020204030204" pitchFamily="49" charset="0"/>
              </a:rPr>
              <a:t>:</a:t>
            </a:r>
          </a:p>
          <a:p>
            <a:pPr marL="800100" lvl="2" indent="0">
              <a:buNone/>
            </a:pP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 Member </a:t>
            </a:r>
            <a:r>
              <a:rPr lang="en-US" dirty="0" smtClean="0">
                <a:latin typeface="Consolas" panose="020B0609020204030204" pitchFamily="49" charset="0"/>
                <a:cs typeface="Consolas" panose="020B0609020204030204" pitchFamily="49" charset="0"/>
              </a:rPr>
              <a:t>functions...</a:t>
            </a:r>
          </a:p>
          <a:p>
            <a:pPr marL="800100" lvl="2" indent="0">
              <a:buNone/>
            </a:pPr>
            <a:r>
              <a:rPr lang="en-US" dirty="0" smtClean="0">
                <a:latin typeface="Consolas" panose="020B0609020204030204" pitchFamily="49" charset="0"/>
                <a:cs typeface="Consolas" panose="020B0609020204030204" pitchFamily="49" charset="0"/>
              </a:rPr>
              <a:t>        // Overloaded operators</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bool operator==( Vector_3d </a:t>
            </a:r>
            <a:r>
              <a:rPr lang="en-US" dirty="0" err="1" smtClean="0">
                <a:solidFill>
                  <a:srgbClr val="0070C0"/>
                </a:solidFill>
                <a:latin typeface="Consolas" panose="020B0609020204030204" pitchFamily="49" charset="0"/>
                <a:cs typeface="Consolas" panose="020B0609020204030204" pitchFamily="49" charset="0"/>
              </a:rPr>
              <a:t>const</a:t>
            </a:r>
            <a:r>
              <a:rPr lang="en-US" dirty="0" smtClean="0">
                <a:solidFill>
                  <a:srgbClr val="0070C0"/>
                </a:solidFill>
                <a:latin typeface="Consolas" panose="020B0609020204030204" pitchFamily="49" charset="0"/>
                <a:cs typeface="Consolas" panose="020B0609020204030204" pitchFamily="49" charset="0"/>
              </a:rPr>
              <a:t> &amp;v ) </a:t>
            </a:r>
            <a:r>
              <a:rPr lang="en-US" dirty="0" err="1" smtClean="0">
                <a:solidFill>
                  <a:srgbClr val="0070C0"/>
                </a:solidFill>
                <a:latin typeface="Consolas" panose="020B0609020204030204" pitchFamily="49" charset="0"/>
                <a:cs typeface="Consolas" panose="020B0609020204030204" pitchFamily="49" charset="0"/>
              </a:rPr>
              <a:t>const</a:t>
            </a:r>
            <a:r>
              <a:rPr lang="en-US" dirty="0" smtClean="0">
                <a:solidFill>
                  <a:srgbClr val="0070C0"/>
                </a:solidFill>
                <a:latin typeface="Consolas" panose="020B0609020204030204" pitchFamily="49" charset="0"/>
                <a:cs typeface="Consolas" panose="020B0609020204030204" pitchFamily="49" charset="0"/>
              </a:rPr>
              <a:t>;</a:t>
            </a:r>
            <a:endParaRPr lang="en-US" dirty="0">
              <a:solidFill>
                <a:srgbClr val="0070C0"/>
              </a:solidFill>
              <a:latin typeface="Consolas" panose="020B0609020204030204" pitchFamily="49" charset="0"/>
              <a:cs typeface="Consolas" panose="020B0609020204030204" pitchFamily="49" charset="0"/>
            </a:endParaRPr>
          </a:p>
          <a:p>
            <a:pPr marL="800100" lvl="2" indent="0">
              <a:buNone/>
            </a:pPr>
            <a:r>
              <a:rPr lang="en-US" dirty="0" smtClean="0">
                <a:solidFill>
                  <a:srgbClr val="0070C0"/>
                </a:solidFill>
                <a:latin typeface="Consolas" panose="020B0609020204030204" pitchFamily="49" charset="0"/>
                <a:cs typeface="Consolas" panose="020B0609020204030204" pitchFamily="49" charset="0"/>
              </a:rPr>
              <a:t>        </a:t>
            </a:r>
            <a:r>
              <a:rPr lang="en-US" dirty="0">
                <a:solidFill>
                  <a:srgbClr val="0070C0"/>
                </a:solidFill>
                <a:latin typeface="Consolas" panose="020B0609020204030204" pitchFamily="49" charset="0"/>
                <a:cs typeface="Consolas" panose="020B0609020204030204" pitchFamily="49" charset="0"/>
              </a:rPr>
              <a:t>bool </a:t>
            </a:r>
            <a:r>
              <a:rPr lang="en-US" dirty="0" smtClean="0">
                <a:solidFill>
                  <a:srgbClr val="0070C0"/>
                </a:solidFill>
                <a:latin typeface="Consolas" panose="020B0609020204030204" pitchFamily="49" charset="0"/>
                <a:cs typeface="Consolas" panose="020B0609020204030204" pitchFamily="49" charset="0"/>
              </a:rPr>
              <a:t>operator!=( </a:t>
            </a:r>
            <a:r>
              <a:rPr lang="en-US" dirty="0">
                <a:solidFill>
                  <a:srgbClr val="0070C0"/>
                </a:solidFill>
                <a:latin typeface="Consolas" panose="020B0609020204030204" pitchFamily="49" charset="0"/>
                <a:cs typeface="Consolas" panose="020B0609020204030204" pitchFamily="49" charset="0"/>
              </a:rPr>
              <a:t>Vector_3d </a:t>
            </a:r>
            <a:r>
              <a:rPr lang="en-US" dirty="0" err="1">
                <a:solidFill>
                  <a:srgbClr val="0070C0"/>
                </a:solidFill>
                <a:latin typeface="Consolas" panose="020B0609020204030204" pitchFamily="49" charset="0"/>
                <a:cs typeface="Consolas" panose="020B0609020204030204" pitchFamily="49" charset="0"/>
              </a:rPr>
              <a:t>const</a:t>
            </a:r>
            <a:r>
              <a:rPr lang="en-US" dirty="0">
                <a:solidFill>
                  <a:srgbClr val="0070C0"/>
                </a:solidFill>
                <a:latin typeface="Consolas" panose="020B0609020204030204" pitchFamily="49" charset="0"/>
                <a:cs typeface="Consolas" panose="020B0609020204030204" pitchFamily="49" charset="0"/>
              </a:rPr>
              <a:t> &amp;v ) </a:t>
            </a:r>
            <a:r>
              <a:rPr lang="en-US" dirty="0" err="1">
                <a:solidFill>
                  <a:srgbClr val="0070C0"/>
                </a:solidFill>
                <a:latin typeface="Consolas" panose="020B0609020204030204" pitchFamily="49" charset="0"/>
                <a:cs typeface="Consolas" panose="020B0609020204030204" pitchFamily="49" charset="0"/>
              </a:rPr>
              <a:t>const</a:t>
            </a:r>
            <a:r>
              <a:rPr lang="en-US"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 Member </a:t>
            </a:r>
            <a:r>
              <a:rPr lang="en-US" dirty="0" smtClean="0">
                <a:latin typeface="Consolas" panose="020B0609020204030204" pitchFamily="49" charset="0"/>
                <a:cs typeface="Consolas" panose="020B0609020204030204" pitchFamily="49" charset="0"/>
              </a:rPr>
              <a:t>variables...</a:t>
            </a:r>
          </a:p>
          <a:p>
            <a:pPr marL="800100" lvl="2"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lvl="0"/>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356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pPr lvl="0"/>
            <a:r>
              <a:rPr lang="en-CA" dirty="0" smtClean="0">
                <a:solidFill>
                  <a:prstClr val="black"/>
                </a:solidFill>
              </a:rPr>
              <a:t>The following two are equivalent in C++:</a:t>
            </a:r>
          </a:p>
          <a:p>
            <a:pPr marL="800100" lvl="2" indent="0">
              <a:buNone/>
            </a:pPr>
            <a:r>
              <a:rPr lang="en-US" dirty="0">
                <a:latin typeface="Consolas" panose="020B0609020204030204" pitchFamily="49" charset="0"/>
                <a:cs typeface="Consolas" panose="020B0609020204030204" pitchFamily="49" charset="0"/>
              </a:rPr>
              <a:t>if ( u == v ) </a:t>
            </a:r>
            <a:r>
              <a:rPr lang="en-US" dirty="0" smtClean="0">
                <a:latin typeface="Consolas" panose="020B0609020204030204" pitchFamily="49" charset="0"/>
                <a:cs typeface="Consolas" panose="020B0609020204030204" pitchFamily="49" charset="0"/>
              </a:rPr>
              <a:t>{                if </a:t>
            </a:r>
            <a:r>
              <a:rPr lang="en-US" dirty="0">
                <a:latin typeface="Consolas" panose="020B0609020204030204" pitchFamily="49" charset="0"/>
                <a:cs typeface="Consolas" panose="020B0609020204030204" pitchFamily="49" charset="0"/>
              </a:rPr>
              <a:t>( u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v ) {</a:t>
            </a:r>
          </a:p>
          <a:p>
            <a:pPr marL="800100" lvl="2" indent="0">
              <a:buNone/>
            </a:pPr>
            <a:r>
              <a:rPr lang="en-US" dirty="0" smtClean="0">
                <a:latin typeface="Consolas" panose="020B0609020204030204" pitchFamily="49" charset="0"/>
                <a:cs typeface="Consolas" panose="020B0609020204030204" pitchFamily="49" charset="0"/>
              </a:rPr>
              <a:t>if ( </a:t>
            </a:r>
            <a:r>
              <a:rPr lang="en-US" dirty="0" err="1" smtClean="0">
                <a:latin typeface="Consolas" panose="020B0609020204030204" pitchFamily="49" charset="0"/>
                <a:cs typeface="Consolas" panose="020B0609020204030204" pitchFamily="49" charset="0"/>
              </a:rPr>
              <a:t>u.operator</a:t>
            </a:r>
            <a:r>
              <a:rPr lang="en-US" dirty="0" smtClean="0">
                <a:latin typeface="Consolas" panose="020B0609020204030204" pitchFamily="49" charset="0"/>
                <a:cs typeface="Consolas" panose="020B0609020204030204" pitchFamily="49" charset="0"/>
              </a:rPr>
              <a:t>==( v ) ) {     if </a:t>
            </a: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u.operator</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v ) ) {</a:t>
            </a:r>
            <a:endParaRPr lang="en-US" dirty="0" smtClean="0">
              <a:latin typeface="Consolas" panose="020B0609020204030204" pitchFamily="49" charset="0"/>
              <a:cs typeface="Consolas" panose="020B0609020204030204" pitchFamily="49" charset="0"/>
            </a:endParaRP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endParaRPr lang="en-US" dirty="0" smtClean="0">
              <a:latin typeface="Consolas" panose="020B0609020204030204" pitchFamily="49" charset="0"/>
              <a:cs typeface="Consolas" panose="020B0609020204030204" pitchFamily="49" charset="0"/>
            </a:endParaRPr>
          </a:p>
          <a:p>
            <a:pPr lvl="0"/>
            <a:r>
              <a:rPr lang="en-CA" dirty="0" smtClean="0">
                <a:solidFill>
                  <a:prstClr val="black"/>
                </a:solidFill>
              </a:rPr>
              <a:t>The first </a:t>
            </a:r>
            <a:r>
              <a:rPr lang="en-US" dirty="0" smtClean="0">
                <a:solidFill>
                  <a:prstClr val="black"/>
                </a:solidFill>
              </a:rPr>
              <a:t>description </a:t>
            </a:r>
            <a:r>
              <a:rPr lang="en-CA" dirty="0" smtClean="0">
                <a:solidFill>
                  <a:prstClr val="black"/>
                </a:solidFill>
              </a:rPr>
              <a:t>is converted by the compiler into the second</a:t>
            </a:r>
          </a:p>
          <a:p>
            <a:pPr lvl="1"/>
            <a:r>
              <a:rPr lang="en-US" dirty="0" smtClean="0">
                <a:solidFill>
                  <a:prstClr val="black"/>
                </a:solidFill>
              </a:rPr>
              <a:t>If you do not define these functions, the compiler will flag an error:</a:t>
            </a:r>
          </a:p>
          <a:p>
            <a:pPr lvl="1"/>
            <a:endParaRPr lang="en-CA" dirty="0">
              <a:solidFill>
                <a:prstClr val="black"/>
              </a:solidFill>
            </a:endParaRPr>
          </a:p>
          <a:p>
            <a:pPr marL="800100" lvl="2" indent="0">
              <a:buNone/>
            </a:pPr>
            <a:endParaRPr lang="en-US" dirty="0">
              <a:latin typeface="Consolas" panose="020B0609020204030204" pitchFamily="49" charset="0"/>
              <a:cs typeface="Consolas" panose="020B0609020204030204" pitchFamily="49" charset="0"/>
            </a:endParaRPr>
          </a:p>
        </p:txBody>
      </p:sp>
      <p:sp>
        <p:nvSpPr>
          <p:cNvPr id="4" name="Rectangle 3"/>
          <p:cNvSpPr/>
          <p:nvPr/>
        </p:nvSpPr>
        <p:spPr>
          <a:xfrm>
            <a:off x="2267744" y="4530737"/>
            <a:ext cx="6984776" cy="2308324"/>
          </a:xfrm>
          <a:prstGeom prst="rect">
            <a:avLst/>
          </a:prstGeom>
        </p:spPr>
        <p:txBody>
          <a:bodyPr wrap="square">
            <a:spAutoFit/>
          </a:bodyPr>
          <a:lstStyle/>
          <a:p>
            <a:r>
              <a:rPr lang="en-CA" sz="1600" dirty="0" smtClean="0">
                <a:latin typeface="Consolas" panose="020B0609020204030204" pitchFamily="49" charset="0"/>
              </a:rPr>
              <a:t>example.cpp</a:t>
            </a:r>
            <a:r>
              <a:rPr lang="en-CA" sz="1600" dirty="0">
                <a:latin typeface="Consolas" panose="020B0609020204030204" pitchFamily="49" charset="0"/>
              </a:rPr>
              <a:t>: In function ‘</a:t>
            </a:r>
            <a:r>
              <a:rPr lang="en-CA" sz="1600" dirty="0" err="1">
                <a:latin typeface="Consolas" panose="020B0609020204030204" pitchFamily="49" charset="0"/>
              </a:rPr>
              <a:t>int</a:t>
            </a:r>
            <a:r>
              <a:rPr lang="en-CA" sz="1600" dirty="0">
                <a:latin typeface="Consolas" panose="020B0609020204030204" pitchFamily="49" charset="0"/>
              </a:rPr>
              <a:t> main()’:</a:t>
            </a:r>
          </a:p>
          <a:p>
            <a:r>
              <a:rPr lang="en-CA" sz="1600" dirty="0" smtClean="0">
                <a:latin typeface="Consolas" panose="020B0609020204030204" pitchFamily="49" charset="0"/>
              </a:rPr>
              <a:t>example.cpp:27:10: </a:t>
            </a:r>
            <a:r>
              <a:rPr lang="en-CA" sz="1600" dirty="0">
                <a:latin typeface="Consolas" panose="020B0609020204030204" pitchFamily="49" charset="0"/>
              </a:rPr>
              <a:t>error: no match for ‘operator</a:t>
            </a:r>
            <a:r>
              <a:rPr lang="en-CA" sz="1600" dirty="0" smtClean="0">
                <a:latin typeface="Consolas" panose="020B0609020204030204" pitchFamily="49" charset="0"/>
              </a:rPr>
              <a:t>==’</a:t>
            </a:r>
          </a:p>
          <a:p>
            <a:r>
              <a:rPr lang="en-CA" sz="1600" dirty="0" smtClean="0">
                <a:latin typeface="Consolas" panose="020B0609020204030204" pitchFamily="49" charset="0"/>
              </a:rPr>
              <a:t>            (</a:t>
            </a:r>
            <a:r>
              <a:rPr lang="en-CA" sz="1600" dirty="0">
                <a:latin typeface="Consolas" panose="020B0609020204030204" pitchFamily="49" charset="0"/>
              </a:rPr>
              <a:t>operand types are ‘Vector_3d’ and ‘Vector_3d’)</a:t>
            </a:r>
          </a:p>
          <a:p>
            <a:r>
              <a:rPr lang="en-CA" sz="1600" dirty="0">
                <a:latin typeface="Consolas" panose="020B0609020204030204" pitchFamily="49" charset="0"/>
              </a:rPr>
              <a:t>  if ( </a:t>
            </a:r>
            <a:r>
              <a:rPr lang="en-CA" sz="1600" dirty="0" smtClean="0">
                <a:latin typeface="Consolas" panose="020B0609020204030204" pitchFamily="49" charset="0"/>
              </a:rPr>
              <a:t>(u </a:t>
            </a:r>
            <a:r>
              <a:rPr lang="en-CA" sz="1600" dirty="0">
                <a:latin typeface="Consolas" panose="020B0609020204030204" pitchFamily="49" charset="0"/>
              </a:rPr>
              <a:t>== </a:t>
            </a:r>
            <a:r>
              <a:rPr lang="en-CA" sz="1600" dirty="0" smtClean="0">
                <a:latin typeface="Consolas" panose="020B0609020204030204" pitchFamily="49" charset="0"/>
              </a:rPr>
              <a:t>v) </a:t>
            </a:r>
            <a:r>
              <a:rPr lang="en-CA" sz="1600" dirty="0">
                <a:latin typeface="Consolas" panose="020B0609020204030204" pitchFamily="49" charset="0"/>
              </a:rPr>
              <a:t>|| </a:t>
            </a:r>
            <a:r>
              <a:rPr lang="en-CA" sz="1600" dirty="0" smtClean="0">
                <a:latin typeface="Consolas" panose="020B0609020204030204" pitchFamily="49" charset="0"/>
              </a:rPr>
              <a:t>(u </a:t>
            </a:r>
            <a:r>
              <a:rPr lang="en-CA" sz="1600" dirty="0">
                <a:latin typeface="Consolas" panose="020B0609020204030204" pitchFamily="49" charset="0"/>
              </a:rPr>
              <a:t>!= </a:t>
            </a:r>
            <a:r>
              <a:rPr lang="en-CA" sz="1600" dirty="0" smtClean="0">
                <a:latin typeface="Consolas" panose="020B0609020204030204" pitchFamily="49" charset="0"/>
              </a:rPr>
              <a:t>v) </a:t>
            </a:r>
            <a:r>
              <a:rPr lang="en-CA" sz="1600" dirty="0">
                <a:latin typeface="Consolas" panose="020B0609020204030204" pitchFamily="49" charset="0"/>
              </a:rPr>
              <a:t>) {</a:t>
            </a:r>
          </a:p>
          <a:p>
            <a:r>
              <a:rPr lang="en-CA" sz="1600" dirty="0">
                <a:latin typeface="Consolas" panose="020B0609020204030204" pitchFamily="49" charset="0"/>
              </a:rPr>
              <a:t>   </a:t>
            </a:r>
            <a:r>
              <a:rPr lang="en-CA" sz="1600" dirty="0" smtClean="0">
                <a:latin typeface="Consolas" panose="020B0609020204030204" pitchFamily="49" charset="0"/>
              </a:rPr>
              <a:t>     </a:t>
            </a:r>
            <a:r>
              <a:rPr lang="en-CA" sz="1600" dirty="0">
                <a:latin typeface="Consolas" panose="020B0609020204030204" pitchFamily="49" charset="0"/>
              </a:rPr>
              <a:t>~~^~~~</a:t>
            </a:r>
          </a:p>
          <a:p>
            <a:r>
              <a:rPr lang="en-CA" sz="1600" dirty="0" smtClean="0">
                <a:latin typeface="Consolas" panose="020B0609020204030204" pitchFamily="49" charset="0"/>
              </a:rPr>
              <a:t>example.cpp:27:22: </a:t>
            </a:r>
            <a:r>
              <a:rPr lang="en-CA" sz="1600" dirty="0">
                <a:latin typeface="Consolas" panose="020B0609020204030204" pitchFamily="49" charset="0"/>
              </a:rPr>
              <a:t>error: no match for ‘operator!=’ </a:t>
            </a:r>
            <a:endParaRPr lang="en-CA" sz="1600" dirty="0" smtClean="0">
              <a:latin typeface="Consolas" panose="020B0609020204030204" pitchFamily="49" charset="0"/>
            </a:endParaRPr>
          </a:p>
          <a:p>
            <a:r>
              <a:rPr lang="en-CA" sz="1600" dirty="0">
                <a:latin typeface="Consolas" panose="020B0609020204030204" pitchFamily="49" charset="0"/>
              </a:rPr>
              <a:t> </a:t>
            </a:r>
            <a:r>
              <a:rPr lang="en-CA" sz="1600" dirty="0" smtClean="0">
                <a:latin typeface="Consolas" panose="020B0609020204030204" pitchFamily="49" charset="0"/>
              </a:rPr>
              <a:t>            (</a:t>
            </a:r>
            <a:r>
              <a:rPr lang="en-CA" sz="1600" dirty="0">
                <a:latin typeface="Consolas" panose="020B0609020204030204" pitchFamily="49" charset="0"/>
              </a:rPr>
              <a:t>operand types are ‘Vector_3d’ and ‘Vector_3d’)</a:t>
            </a:r>
          </a:p>
          <a:p>
            <a:r>
              <a:rPr lang="en-CA" sz="1600" dirty="0">
                <a:latin typeface="Consolas" panose="020B0609020204030204" pitchFamily="49" charset="0"/>
              </a:rPr>
              <a:t>  if ( </a:t>
            </a:r>
            <a:r>
              <a:rPr lang="en-CA" sz="1600" dirty="0" smtClean="0">
                <a:latin typeface="Consolas" panose="020B0609020204030204" pitchFamily="49" charset="0"/>
              </a:rPr>
              <a:t>(u </a:t>
            </a:r>
            <a:r>
              <a:rPr lang="en-CA" sz="1600" dirty="0">
                <a:latin typeface="Consolas" panose="020B0609020204030204" pitchFamily="49" charset="0"/>
              </a:rPr>
              <a:t>== </a:t>
            </a:r>
            <a:r>
              <a:rPr lang="en-CA" sz="1600" dirty="0" smtClean="0">
                <a:latin typeface="Consolas" panose="020B0609020204030204" pitchFamily="49" charset="0"/>
              </a:rPr>
              <a:t>v) </a:t>
            </a:r>
            <a:r>
              <a:rPr lang="en-CA" sz="1600" dirty="0">
                <a:latin typeface="Consolas" panose="020B0609020204030204" pitchFamily="49" charset="0"/>
              </a:rPr>
              <a:t>|| </a:t>
            </a:r>
            <a:r>
              <a:rPr lang="en-CA" sz="1600" dirty="0" smtClean="0">
                <a:latin typeface="Consolas" panose="020B0609020204030204" pitchFamily="49" charset="0"/>
              </a:rPr>
              <a:t>(u </a:t>
            </a:r>
            <a:r>
              <a:rPr lang="en-CA" sz="1600" dirty="0">
                <a:latin typeface="Consolas" panose="020B0609020204030204" pitchFamily="49" charset="0"/>
              </a:rPr>
              <a:t>!= </a:t>
            </a:r>
            <a:r>
              <a:rPr lang="en-CA" sz="1600" dirty="0" smtClean="0">
                <a:latin typeface="Consolas" panose="020B0609020204030204" pitchFamily="49" charset="0"/>
              </a:rPr>
              <a:t>v) </a:t>
            </a:r>
            <a:r>
              <a:rPr lang="en-CA" sz="1600" dirty="0">
                <a:latin typeface="Consolas" panose="020B0609020204030204" pitchFamily="49" charset="0"/>
              </a:rPr>
              <a:t>) {</a:t>
            </a:r>
          </a:p>
          <a:p>
            <a:r>
              <a:rPr lang="en-CA" sz="1600" dirty="0">
                <a:latin typeface="Consolas" panose="020B0609020204030204" pitchFamily="49" charset="0"/>
              </a:rPr>
              <a:t>               </a:t>
            </a:r>
            <a:r>
              <a:rPr lang="en-CA" sz="1600" dirty="0" smtClean="0">
                <a:latin typeface="Consolas" panose="020B0609020204030204" pitchFamily="49" charset="0"/>
              </a:rPr>
              <a:t>     </a:t>
            </a:r>
            <a:r>
              <a:rPr lang="en-CA" sz="1600" dirty="0">
                <a:latin typeface="Consolas" panose="020B0609020204030204" pitchFamily="49" charset="0"/>
              </a:rPr>
              <a:t>~~^~~~</a:t>
            </a:r>
          </a:p>
        </p:txBody>
      </p:sp>
    </p:spTree>
    <p:extLst>
      <p:ext uri="{BB962C8B-B14F-4D97-AF65-F5344CB8AC3E}">
        <p14:creationId xmlns:p14="http://schemas.microsoft.com/office/powerpoint/2010/main" val="527597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Here are the member function definitions:</a:t>
            </a:r>
            <a:endParaRPr lang="en-CA" dirty="0" smtClean="0"/>
          </a:p>
          <a:p>
            <a:pPr marL="800100" lvl="2" indent="0">
              <a:buNone/>
            </a:pPr>
            <a:r>
              <a:rPr lang="en-US" dirty="0" smtClean="0">
                <a:latin typeface="Consolas" panose="020B0609020204030204" pitchFamily="49" charset="0"/>
                <a:cs typeface="Consolas" panose="020B0609020204030204" pitchFamily="49" charset="0"/>
              </a:rPr>
              <a:t>// Return true if all the member variables are the same</a:t>
            </a:r>
          </a:p>
          <a:p>
            <a:pPr marL="800100" lvl="2" indent="0">
              <a:buNone/>
            </a:pPr>
            <a:r>
              <a:rPr lang="en-US" dirty="0" smtClean="0">
                <a:latin typeface="Consolas" panose="020B0609020204030204" pitchFamily="49" charset="0"/>
                <a:cs typeface="Consolas" panose="020B0609020204030204" pitchFamily="49" charset="0"/>
              </a:rPr>
              <a:t>bool Vector_3d::operator==( Vector_3d </a:t>
            </a:r>
            <a:r>
              <a:rPr lang="en-US" dirty="0" err="1" smtClean="0">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&amp;v )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return (x == </a:t>
            </a:r>
            <a:r>
              <a:rPr lang="en-US" dirty="0" err="1" smtClean="0">
                <a:latin typeface="Consolas" panose="020B0609020204030204" pitchFamily="49" charset="0"/>
                <a:cs typeface="Consolas" panose="020B0609020204030204" pitchFamily="49" charset="0"/>
              </a:rPr>
              <a:t>v.x</a:t>
            </a:r>
            <a:r>
              <a:rPr lang="en-US" dirty="0" smtClean="0">
                <a:latin typeface="Consolas" panose="020B0609020204030204" pitchFamily="49" charset="0"/>
                <a:cs typeface="Consolas" panose="020B0609020204030204" pitchFamily="49" charset="0"/>
              </a:rPr>
              <a:t>) &amp;&amp; (y == </a:t>
            </a:r>
            <a:r>
              <a:rPr lang="en-US" dirty="0" err="1" smtClean="0">
                <a:latin typeface="Consolas" panose="020B0609020204030204" pitchFamily="49" charset="0"/>
                <a:cs typeface="Consolas" panose="020B0609020204030204" pitchFamily="49" charset="0"/>
              </a:rPr>
              <a:t>v.y</a:t>
            </a:r>
            <a:r>
              <a:rPr lang="en-US" dirty="0" smtClean="0">
                <a:latin typeface="Consolas" panose="020B0609020204030204" pitchFamily="49" charset="0"/>
                <a:cs typeface="Consolas" panose="020B0609020204030204" pitchFamily="49" charset="0"/>
              </a:rPr>
              <a:t>) &amp;&amp; (z == </a:t>
            </a:r>
            <a:r>
              <a:rPr lang="en-US" dirty="0" err="1" smtClean="0">
                <a:latin typeface="Consolas" panose="020B0609020204030204" pitchFamily="49" charset="0"/>
                <a:cs typeface="Consolas" panose="020B0609020204030204" pitchFamily="49" charset="0"/>
              </a:rPr>
              <a:t>v.z</a:t>
            </a:r>
            <a:r>
              <a:rPr lang="en-US" dirty="0" smtClean="0">
                <a:latin typeface="Consolas" panose="020B0609020204030204" pitchFamily="49" charset="0"/>
                <a:cs typeface="Consolas" panose="020B0609020204030204" pitchFamily="49" charset="0"/>
              </a:rPr>
              <a:t>);</a:t>
            </a:r>
          </a:p>
          <a:p>
            <a:pPr marL="800100" lvl="2" indent="0">
              <a:buNone/>
            </a:pPr>
            <a:r>
              <a:rPr lang="en-US" dirty="0" smtClean="0">
                <a:latin typeface="Consolas" panose="020B0609020204030204" pitchFamily="49" charset="0"/>
                <a:cs typeface="Consolas" panose="020B0609020204030204" pitchFamily="49" charset="0"/>
              </a:rPr>
              <a:t>}</a:t>
            </a:r>
          </a:p>
          <a:p>
            <a:pPr marL="800100" lvl="2" indent="0">
              <a:buNone/>
            </a:pPr>
            <a:endParaRPr lang="en-US" dirty="0" smtClean="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 Return true if any of the member variables differ</a:t>
            </a:r>
            <a:endParaRPr lang="en-US"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bool Vector_3d::</a:t>
            </a:r>
            <a:r>
              <a:rPr lang="en-CA" dirty="0" smtClean="0">
                <a:latin typeface="Consolas" panose="020B0609020204030204" pitchFamily="49" charset="0"/>
                <a:cs typeface="Consolas" panose="020B0609020204030204" pitchFamily="49" charset="0"/>
              </a:rPr>
              <a:t>operator!=( </a:t>
            </a:r>
            <a:r>
              <a:rPr lang="en-CA" dirty="0">
                <a:latin typeface="Consolas" panose="020B0609020204030204" pitchFamily="49" charset="0"/>
                <a:cs typeface="Consolas" panose="020B0609020204030204" pitchFamily="49" charset="0"/>
              </a:rPr>
              <a:t>Vector_3d </a:t>
            </a:r>
            <a:r>
              <a:rPr lang="en-CA" dirty="0" err="1">
                <a:latin typeface="Consolas" panose="020B0609020204030204" pitchFamily="49" charset="0"/>
                <a:cs typeface="Consolas" panose="020B0609020204030204" pitchFamily="49" charset="0"/>
              </a:rPr>
              <a:t>const</a:t>
            </a:r>
            <a:r>
              <a:rPr lang="en-CA" dirty="0">
                <a:latin typeface="Consolas" panose="020B0609020204030204" pitchFamily="49" charset="0"/>
                <a:cs typeface="Consolas" panose="020B0609020204030204" pitchFamily="49" charset="0"/>
              </a:rPr>
              <a:t> &amp;v ) </a:t>
            </a:r>
            <a:r>
              <a:rPr lang="en-CA" dirty="0" err="1">
                <a:latin typeface="Consolas" panose="020B0609020204030204" pitchFamily="49" charset="0"/>
                <a:cs typeface="Consolas" panose="020B0609020204030204" pitchFamily="49" charset="0"/>
              </a:rPr>
              <a:t>const</a:t>
            </a:r>
            <a:r>
              <a:rPr lang="en-CA" dirty="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return (x </a:t>
            </a: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v.x</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(y </a:t>
            </a: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v.y</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(z </a:t>
            </a: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v.z</a:t>
            </a:r>
            <a:r>
              <a:rPr lang="en-CA" dirty="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70040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CA" dirty="0" smtClean="0"/>
              <a:t>Other operators you may wish to implement:</a:t>
            </a:r>
            <a:endParaRPr lang="en-CA" dirty="0" smtClean="0"/>
          </a:p>
          <a:p>
            <a:pPr lvl="1"/>
            <a:r>
              <a:rPr lang="en-CA" dirty="0" smtClean="0"/>
              <a:t>Adding two vectors</a:t>
            </a:r>
          </a:p>
          <a:p>
            <a:pPr lvl="1"/>
            <a:r>
              <a:rPr lang="en-US" dirty="0" smtClean="0"/>
              <a:t>Subtracting one vector from another</a:t>
            </a:r>
          </a:p>
          <a:p>
            <a:pPr lvl="1"/>
            <a:r>
              <a:rPr lang="en-US" dirty="0" smtClean="0"/>
              <a:t>Finding the additive inverse of a vector</a:t>
            </a:r>
            <a:endParaRPr lang="en-CA" dirty="0" smtClean="0"/>
          </a:p>
          <a:p>
            <a:pPr lvl="1"/>
            <a:r>
              <a:rPr lang="en-US" dirty="0" smtClean="0"/>
              <a:t>Multiplying a vector by a scalar</a:t>
            </a:r>
          </a:p>
          <a:p>
            <a:pPr lvl="1"/>
            <a:r>
              <a:rPr lang="en-US" dirty="0" smtClean="0"/>
              <a:t>Dividing a vector by a scalar</a:t>
            </a:r>
          </a:p>
          <a:p>
            <a:pPr lvl="1"/>
            <a:r>
              <a:rPr lang="en-US" dirty="0" smtClean="0"/>
              <a:t>Calculating the cross product of two vectors</a:t>
            </a:r>
            <a:endParaRPr lang="en-CA" dirty="0" smtClean="0"/>
          </a:p>
        </p:txBody>
      </p:sp>
    </p:spTree>
    <p:extLst>
      <p:ext uri="{BB962C8B-B14F-4D97-AF65-F5344CB8AC3E}">
        <p14:creationId xmlns:p14="http://schemas.microsoft.com/office/powerpoint/2010/main" val="16554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pPr lvl="0"/>
            <a:r>
              <a:rPr lang="en-CA" dirty="0" smtClean="0">
                <a:solidFill>
                  <a:prstClr val="black"/>
                </a:solidFill>
              </a:rPr>
              <a:t>All of these can be done with member functions</a:t>
            </a:r>
          </a:p>
          <a:p>
            <a:pPr marL="800100" lvl="2" indent="0">
              <a:buNone/>
            </a:pPr>
            <a:r>
              <a:rPr lang="en-US" sz="1500" dirty="0">
                <a:latin typeface="Consolas" panose="020B0609020204030204" pitchFamily="49" charset="0"/>
                <a:cs typeface="Consolas" panose="020B0609020204030204" pitchFamily="49" charset="0"/>
              </a:rPr>
              <a:t>class Vector_3d {</a:t>
            </a:r>
          </a:p>
          <a:p>
            <a:pPr marL="800100" lvl="2" indent="0">
              <a:buNone/>
            </a:pPr>
            <a:r>
              <a:rPr lang="en-US" sz="1500" dirty="0">
                <a:latin typeface="Consolas" panose="020B0609020204030204" pitchFamily="49" charset="0"/>
                <a:cs typeface="Consolas" panose="020B0609020204030204" pitchFamily="49" charset="0"/>
              </a:rPr>
              <a:t>    public</a:t>
            </a:r>
            <a:r>
              <a:rPr lang="en-US" sz="1500" dirty="0" smtClean="0">
                <a:latin typeface="Consolas" panose="020B0609020204030204" pitchFamily="49" charset="0"/>
                <a:cs typeface="Consolas" panose="020B0609020204030204" pitchFamily="49" charset="0"/>
              </a:rPr>
              <a:t>:</a:t>
            </a:r>
          </a:p>
          <a:p>
            <a:pPr marL="800100" lvl="2" indent="0">
              <a:buNone/>
            </a:pPr>
            <a:r>
              <a:rPr lang="en-US" sz="1500" dirty="0" smtClean="0">
                <a:latin typeface="Consolas" panose="020B0609020204030204" pitchFamily="49" charset="0"/>
                <a:cs typeface="Consolas" panose="020B0609020204030204" pitchFamily="49" charset="0"/>
              </a:rPr>
              <a:t>        </a:t>
            </a:r>
            <a:r>
              <a:rPr lang="en-US" sz="1500" dirty="0">
                <a:latin typeface="Consolas" panose="020B0609020204030204" pitchFamily="49" charset="0"/>
                <a:cs typeface="Consolas" panose="020B0609020204030204" pitchFamily="49" charset="0"/>
              </a:rPr>
              <a:t>// Member </a:t>
            </a:r>
            <a:r>
              <a:rPr lang="en-US" sz="1500" dirty="0" smtClean="0">
                <a:latin typeface="Consolas" panose="020B0609020204030204" pitchFamily="49" charset="0"/>
                <a:cs typeface="Consolas" panose="020B0609020204030204" pitchFamily="49" charset="0"/>
              </a:rPr>
              <a:t>functions...</a:t>
            </a:r>
          </a:p>
          <a:p>
            <a:pPr marL="800100" lvl="2" indent="0">
              <a:buNone/>
            </a:pPr>
            <a:r>
              <a:rPr lang="en-US" sz="1500" dirty="0" smtClean="0">
                <a:latin typeface="Consolas" panose="020B0609020204030204" pitchFamily="49" charset="0"/>
                <a:cs typeface="Consolas" panose="020B0609020204030204" pitchFamily="49" charset="0"/>
              </a:rPr>
              <a:t>        // Overloaded operators</a:t>
            </a:r>
          </a:p>
          <a:p>
            <a:pPr marL="800100" lvl="2" indent="0">
              <a:buNone/>
            </a:pPr>
            <a:r>
              <a:rPr lang="en-US" sz="1500" dirty="0" smtClean="0">
                <a:latin typeface="Consolas" panose="020B0609020204030204" pitchFamily="49" charset="0"/>
                <a:cs typeface="Consolas" panose="020B0609020204030204" pitchFamily="49" charset="0"/>
              </a:rPr>
              <a:t>        bool operator==( Vector_3d </a:t>
            </a:r>
            <a:r>
              <a:rPr lang="en-US" sz="1500" dirty="0" err="1" smtClean="0">
                <a:latin typeface="Consolas" panose="020B0609020204030204" pitchFamily="49" charset="0"/>
                <a:cs typeface="Consolas" panose="020B0609020204030204" pitchFamily="49" charset="0"/>
              </a:rPr>
              <a:t>const</a:t>
            </a:r>
            <a:r>
              <a:rPr lang="en-US" sz="1500" dirty="0" smtClean="0">
                <a:latin typeface="Consolas" panose="020B0609020204030204" pitchFamily="49" charset="0"/>
                <a:cs typeface="Consolas" panose="020B0609020204030204" pitchFamily="49" charset="0"/>
              </a:rPr>
              <a:t> &amp;v ) </a:t>
            </a:r>
            <a:r>
              <a:rPr lang="en-US" sz="1500" dirty="0" err="1" smtClean="0">
                <a:latin typeface="Consolas" panose="020B0609020204030204" pitchFamily="49" charset="0"/>
                <a:cs typeface="Consolas" panose="020B0609020204030204" pitchFamily="49" charset="0"/>
              </a:rPr>
              <a:t>const</a:t>
            </a:r>
            <a:r>
              <a:rPr lang="en-US" sz="1500" dirty="0" smtClean="0">
                <a:latin typeface="Consolas" panose="020B0609020204030204" pitchFamily="49" charset="0"/>
                <a:cs typeface="Consolas" panose="020B0609020204030204" pitchFamily="49" charset="0"/>
              </a:rPr>
              <a:t>;</a:t>
            </a:r>
          </a:p>
          <a:p>
            <a:pPr marL="800100" lvl="2" indent="0">
              <a:buNone/>
            </a:pPr>
            <a:r>
              <a:rPr lang="en-US" sz="1500" dirty="0" smtClean="0">
                <a:latin typeface="Consolas" panose="020B0609020204030204" pitchFamily="49" charset="0"/>
                <a:cs typeface="Consolas" panose="020B0609020204030204" pitchFamily="49" charset="0"/>
              </a:rPr>
              <a:t>        </a:t>
            </a:r>
            <a:r>
              <a:rPr lang="en-US" sz="1500" dirty="0">
                <a:latin typeface="Consolas" panose="020B0609020204030204" pitchFamily="49" charset="0"/>
                <a:cs typeface="Consolas" panose="020B0609020204030204" pitchFamily="49" charset="0"/>
              </a:rPr>
              <a:t>bool </a:t>
            </a:r>
            <a:r>
              <a:rPr lang="en-US" sz="1500" dirty="0" smtClean="0">
                <a:latin typeface="Consolas" panose="020B0609020204030204" pitchFamily="49" charset="0"/>
                <a:cs typeface="Consolas" panose="020B0609020204030204" pitchFamily="49" charset="0"/>
              </a:rPr>
              <a:t>operator!=( </a:t>
            </a:r>
            <a:r>
              <a:rPr lang="en-US" sz="1500" dirty="0">
                <a:latin typeface="Consolas" panose="020B0609020204030204" pitchFamily="49" charset="0"/>
                <a:cs typeface="Consolas" panose="020B0609020204030204" pitchFamily="49" charset="0"/>
              </a:rPr>
              <a:t>Vector_3d </a:t>
            </a:r>
            <a:r>
              <a:rPr lang="en-US" sz="1500" dirty="0" err="1">
                <a:latin typeface="Consolas" panose="020B0609020204030204" pitchFamily="49" charset="0"/>
                <a:cs typeface="Consolas" panose="020B0609020204030204" pitchFamily="49" charset="0"/>
              </a:rPr>
              <a:t>const</a:t>
            </a:r>
            <a:r>
              <a:rPr lang="en-US" sz="1500" dirty="0">
                <a:latin typeface="Consolas" panose="020B0609020204030204" pitchFamily="49" charset="0"/>
                <a:cs typeface="Consolas" panose="020B0609020204030204" pitchFamily="49" charset="0"/>
              </a:rPr>
              <a:t> &amp;v ) </a:t>
            </a:r>
            <a:r>
              <a:rPr lang="en-US" sz="1500" dirty="0" err="1">
                <a:latin typeface="Consolas" panose="020B0609020204030204" pitchFamily="49" charset="0"/>
                <a:cs typeface="Consolas" panose="020B0609020204030204" pitchFamily="49" charset="0"/>
              </a:rPr>
              <a:t>const</a:t>
            </a:r>
            <a:r>
              <a:rPr lang="en-US" sz="1500" dirty="0" smtClean="0">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operator+( Vector_3d </a:t>
            </a:r>
            <a:r>
              <a:rPr lang="en-US" sz="1500" dirty="0" err="1">
                <a:solidFill>
                  <a:srgbClr val="0070C0"/>
                </a:solidFill>
                <a:latin typeface="Consolas" panose="020B0609020204030204" pitchFamily="49" charset="0"/>
                <a:cs typeface="Consolas" panose="020B0609020204030204" pitchFamily="49" charset="0"/>
              </a:rPr>
              <a:t>const</a:t>
            </a:r>
            <a:r>
              <a:rPr lang="en-US" sz="1500" dirty="0">
                <a:solidFill>
                  <a:srgbClr val="0070C0"/>
                </a:solidFill>
                <a:latin typeface="Consolas" panose="020B0609020204030204" pitchFamily="49" charset="0"/>
                <a:cs typeface="Consolas" panose="020B0609020204030204" pitchFamily="49" charset="0"/>
              </a:rPr>
              <a:t> &amp;v ) </a:t>
            </a:r>
            <a:r>
              <a:rPr lang="en-US" sz="1500" dirty="0" err="1">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a:t>
            </a:r>
            <a:r>
              <a:rPr lang="en-US" sz="1500" dirty="0" smtClean="0">
                <a:solidFill>
                  <a:srgbClr val="0070C0"/>
                </a:solidFill>
                <a:latin typeface="Consolas" panose="020B0609020204030204" pitchFamily="49" charset="0"/>
                <a:cs typeface="Consolas" panose="020B0609020204030204" pitchFamily="49" charset="0"/>
              </a:rPr>
              <a:t>operator-( </a:t>
            </a:r>
            <a:r>
              <a:rPr lang="en-US" sz="1500" dirty="0">
                <a:solidFill>
                  <a:srgbClr val="0070C0"/>
                </a:solidFill>
                <a:latin typeface="Consolas" panose="020B0609020204030204" pitchFamily="49" charset="0"/>
                <a:cs typeface="Consolas" panose="020B0609020204030204" pitchFamily="49" charset="0"/>
              </a:rPr>
              <a:t>Vector_3d </a:t>
            </a:r>
            <a:r>
              <a:rPr lang="en-US" sz="1500" dirty="0" err="1">
                <a:solidFill>
                  <a:srgbClr val="0070C0"/>
                </a:solidFill>
                <a:latin typeface="Consolas" panose="020B0609020204030204" pitchFamily="49" charset="0"/>
                <a:cs typeface="Consolas" panose="020B0609020204030204" pitchFamily="49" charset="0"/>
              </a:rPr>
              <a:t>const</a:t>
            </a:r>
            <a:r>
              <a:rPr lang="en-US" sz="1500" dirty="0">
                <a:solidFill>
                  <a:srgbClr val="0070C0"/>
                </a:solidFill>
                <a:latin typeface="Consolas" panose="020B0609020204030204" pitchFamily="49" charset="0"/>
                <a:cs typeface="Consolas" panose="020B0609020204030204" pitchFamily="49" charset="0"/>
              </a:rPr>
              <a:t> &amp;v ) </a:t>
            </a:r>
            <a:r>
              <a:rPr lang="en-US" sz="1500" dirty="0" err="1">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a:t>
            </a:r>
            <a:r>
              <a:rPr lang="en-US" sz="1500" dirty="0" smtClean="0">
                <a:solidFill>
                  <a:srgbClr val="0070C0"/>
                </a:solidFill>
                <a:latin typeface="Consolas" panose="020B0609020204030204" pitchFamily="49" charset="0"/>
                <a:cs typeface="Consolas" panose="020B0609020204030204" pitchFamily="49" charset="0"/>
              </a:rPr>
              <a:t>operator+() </a:t>
            </a:r>
            <a:r>
              <a:rPr lang="en-US" sz="1500" dirty="0" err="1">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operator-</a:t>
            </a:r>
            <a:r>
              <a:rPr lang="en-US" sz="1500" dirty="0" smtClean="0">
                <a:solidFill>
                  <a:srgbClr val="0070C0"/>
                </a:solidFill>
                <a:latin typeface="Consolas" panose="020B0609020204030204" pitchFamily="49" charset="0"/>
                <a:cs typeface="Consolas" panose="020B0609020204030204" pitchFamily="49" charset="0"/>
              </a:rPr>
              <a:t>() </a:t>
            </a:r>
            <a:r>
              <a:rPr lang="en-US" sz="1500" dirty="0" err="1">
                <a:solidFill>
                  <a:srgbClr val="0070C0"/>
                </a:solidFill>
                <a:latin typeface="Consolas" panose="020B0609020204030204" pitchFamily="49" charset="0"/>
                <a:cs typeface="Consolas" panose="020B0609020204030204" pitchFamily="49" charset="0"/>
              </a:rPr>
              <a:t>const</a:t>
            </a:r>
            <a:r>
              <a:rPr lang="en-US" sz="1500" dirty="0">
                <a:solidFill>
                  <a:srgbClr val="0070C0"/>
                </a:solidFill>
                <a:latin typeface="Consolas" panose="020B0609020204030204" pitchFamily="49" charset="0"/>
                <a:cs typeface="Consolas" panose="020B0609020204030204" pitchFamily="49" charset="0"/>
              </a:rPr>
              <a:t>;</a:t>
            </a:r>
            <a:endParaRPr lang="en-US" sz="1500" dirty="0" smtClean="0">
              <a:solidFill>
                <a:srgbClr val="0070C0"/>
              </a:solidFill>
              <a:latin typeface="Consolas" panose="020B0609020204030204" pitchFamily="49" charset="0"/>
              <a:cs typeface="Consolas" panose="020B0609020204030204" pitchFamily="49" charset="0"/>
            </a:endParaRPr>
          </a:p>
          <a:p>
            <a:pPr marL="800100" lvl="2" indent="0">
              <a:buNone/>
            </a:pPr>
            <a:r>
              <a:rPr lang="en-US" sz="1500" dirty="0">
                <a:solidFill>
                  <a:srgbClr val="0070C0"/>
                </a:solidFill>
                <a:latin typeface="Consolas" panose="020B0609020204030204" pitchFamily="49" charset="0"/>
                <a:cs typeface="Consolas" panose="020B0609020204030204" pitchFamily="49" charset="0"/>
              </a:rPr>
              <a:t> </a:t>
            </a:r>
            <a:r>
              <a:rPr lang="en-US" sz="1500" dirty="0" smtClean="0">
                <a:solidFill>
                  <a:srgbClr val="0070C0"/>
                </a:solidFill>
                <a:latin typeface="Consolas" panose="020B0609020204030204" pitchFamily="49" charset="0"/>
                <a:cs typeface="Consolas" panose="020B0609020204030204" pitchFamily="49" charset="0"/>
              </a:rPr>
              <a:t>       Vector_3d operator*( double s </a:t>
            </a:r>
            <a:r>
              <a:rPr lang="en-US" sz="1500" dirty="0">
                <a:solidFill>
                  <a:srgbClr val="0070C0"/>
                </a:solidFill>
                <a:latin typeface="Consolas" panose="020B0609020204030204" pitchFamily="49" charset="0"/>
                <a:cs typeface="Consolas" panose="020B0609020204030204" pitchFamily="49" charset="0"/>
              </a:rPr>
              <a:t>) </a:t>
            </a:r>
            <a:r>
              <a:rPr lang="en-US" sz="1500" dirty="0" err="1">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a:t>
            </a:r>
            <a:r>
              <a:rPr lang="en-US" sz="1500" dirty="0" smtClean="0">
                <a:solidFill>
                  <a:srgbClr val="0070C0"/>
                </a:solidFill>
                <a:latin typeface="Consolas" panose="020B0609020204030204" pitchFamily="49" charset="0"/>
                <a:cs typeface="Consolas" panose="020B0609020204030204" pitchFamily="49" charset="0"/>
              </a:rPr>
              <a:t>operator/( </a:t>
            </a:r>
            <a:r>
              <a:rPr lang="en-US" sz="1500" dirty="0">
                <a:solidFill>
                  <a:srgbClr val="0070C0"/>
                </a:solidFill>
                <a:latin typeface="Consolas" panose="020B0609020204030204" pitchFamily="49" charset="0"/>
                <a:cs typeface="Consolas" panose="020B0609020204030204" pitchFamily="49" charset="0"/>
              </a:rPr>
              <a:t>double s ) </a:t>
            </a:r>
            <a:r>
              <a:rPr lang="en-US" sz="1500" dirty="0" err="1">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Vector_3d operator*( Vector_3d </a:t>
            </a:r>
            <a:r>
              <a:rPr lang="en-US" sz="1500" dirty="0" err="1" smtClean="0">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 &amp;v ) </a:t>
            </a:r>
            <a:r>
              <a:rPr lang="en-US" sz="1500" dirty="0" err="1" smtClean="0">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operator+( Vector_3d </a:t>
            </a:r>
            <a:r>
              <a:rPr lang="en-US" sz="1500" dirty="0" err="1">
                <a:solidFill>
                  <a:srgbClr val="0070C0"/>
                </a:solidFill>
                <a:latin typeface="Consolas" panose="020B0609020204030204" pitchFamily="49" charset="0"/>
                <a:cs typeface="Consolas" panose="020B0609020204030204" pitchFamily="49" charset="0"/>
              </a:rPr>
              <a:t>const</a:t>
            </a:r>
            <a:r>
              <a:rPr lang="en-US" sz="1500" dirty="0">
                <a:solidFill>
                  <a:srgbClr val="0070C0"/>
                </a:solidFill>
                <a:latin typeface="Consolas" panose="020B0609020204030204" pitchFamily="49" charset="0"/>
                <a:cs typeface="Consolas" panose="020B0609020204030204" pitchFamily="49" charset="0"/>
              </a:rPr>
              <a:t> &amp;v ) </a:t>
            </a:r>
            <a:r>
              <a:rPr lang="en-US" sz="1500" dirty="0" err="1">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solidFill>
                  <a:srgbClr val="0070C0"/>
                </a:solidFill>
                <a:latin typeface="Consolas" panose="020B0609020204030204" pitchFamily="49" charset="0"/>
                <a:cs typeface="Consolas" panose="020B0609020204030204" pitchFamily="49" charset="0"/>
              </a:rPr>
              <a:t>        </a:t>
            </a:r>
            <a:r>
              <a:rPr lang="en-US" sz="1500" dirty="0">
                <a:solidFill>
                  <a:srgbClr val="0070C0"/>
                </a:solidFill>
                <a:latin typeface="Consolas" panose="020B0609020204030204" pitchFamily="49" charset="0"/>
                <a:cs typeface="Consolas" panose="020B0609020204030204" pitchFamily="49" charset="0"/>
              </a:rPr>
              <a:t>Vector_3d operator+( Vector_3d </a:t>
            </a:r>
            <a:r>
              <a:rPr lang="en-US" sz="1500" dirty="0" err="1">
                <a:solidFill>
                  <a:srgbClr val="0070C0"/>
                </a:solidFill>
                <a:latin typeface="Consolas" panose="020B0609020204030204" pitchFamily="49" charset="0"/>
                <a:cs typeface="Consolas" panose="020B0609020204030204" pitchFamily="49" charset="0"/>
              </a:rPr>
              <a:t>const</a:t>
            </a:r>
            <a:r>
              <a:rPr lang="en-US" sz="1500" dirty="0">
                <a:solidFill>
                  <a:srgbClr val="0070C0"/>
                </a:solidFill>
                <a:latin typeface="Consolas" panose="020B0609020204030204" pitchFamily="49" charset="0"/>
                <a:cs typeface="Consolas" panose="020B0609020204030204" pitchFamily="49" charset="0"/>
              </a:rPr>
              <a:t> &amp;v ) </a:t>
            </a:r>
            <a:r>
              <a:rPr lang="en-US" sz="1500" dirty="0" err="1">
                <a:solidFill>
                  <a:srgbClr val="0070C0"/>
                </a:solidFill>
                <a:latin typeface="Consolas" panose="020B0609020204030204" pitchFamily="49" charset="0"/>
                <a:cs typeface="Consolas" panose="020B0609020204030204" pitchFamily="49" charset="0"/>
              </a:rPr>
              <a:t>const</a:t>
            </a:r>
            <a:r>
              <a:rPr lang="en-US" sz="15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500" dirty="0" smtClean="0">
                <a:latin typeface="Consolas" panose="020B0609020204030204" pitchFamily="49" charset="0"/>
                <a:cs typeface="Consolas" panose="020B0609020204030204" pitchFamily="49" charset="0"/>
              </a:rPr>
              <a:t>        // </a:t>
            </a:r>
            <a:r>
              <a:rPr lang="en-US" sz="1500" dirty="0">
                <a:latin typeface="Consolas" panose="020B0609020204030204" pitchFamily="49" charset="0"/>
                <a:cs typeface="Consolas" panose="020B0609020204030204" pitchFamily="49" charset="0"/>
              </a:rPr>
              <a:t>Member </a:t>
            </a:r>
            <a:r>
              <a:rPr lang="en-US" sz="1500" dirty="0" smtClean="0">
                <a:latin typeface="Consolas" panose="020B0609020204030204" pitchFamily="49" charset="0"/>
                <a:cs typeface="Consolas" panose="020B0609020204030204" pitchFamily="49" charset="0"/>
              </a:rPr>
              <a:t>variables...</a:t>
            </a:r>
          </a:p>
          <a:p>
            <a:pPr marL="800100" lvl="2" indent="0">
              <a:buNone/>
            </a:pP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12021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76216</TotalTime>
  <Words>1467</Words>
  <Application>Microsoft Office PowerPoint</Application>
  <PresentationFormat>On-screen Show (4:3)</PresentationFormat>
  <Paragraphs>208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Consolas</vt:lpstr>
      <vt:lpstr>Constantia</vt:lpstr>
      <vt:lpstr>Georgia</vt:lpstr>
      <vt:lpstr>Symbol</vt:lpstr>
      <vt:lpstr>Times New Roman</vt:lpstr>
      <vt:lpstr>Custom Design</vt:lpstr>
      <vt:lpstr>Operator overloading</vt:lpstr>
      <vt:lpstr>Outline</vt:lpstr>
      <vt:lpstr>Limitations of primitive data types</vt:lpstr>
      <vt:lpstr>3-dimensional vectors</vt:lpstr>
      <vt:lpstr>3-dimensional vectors</vt:lpstr>
      <vt:lpstr>3-dimensional vectors</vt:lpstr>
      <vt:lpstr>3-dimensional vectors</vt:lpstr>
      <vt:lpstr>3-dimensional vectors</vt:lpstr>
      <vt:lpstr>3-dimensional vectors</vt:lpstr>
      <vt:lpstr>3-dimensional vectors</vt:lpstr>
      <vt:lpstr>3-dimensional vectors</vt:lpstr>
      <vt:lpstr>3-dimensional vectors</vt:lpstr>
      <vt:lpstr>3-dimensional vectors</vt:lpstr>
      <vt:lpstr>3-dimensional vectors</vt:lpstr>
      <vt:lpstr>3-dimensional vectors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1339</cp:revision>
  <dcterms:created xsi:type="dcterms:W3CDTF">2009-09-11T23:00:44Z</dcterms:created>
  <dcterms:modified xsi:type="dcterms:W3CDTF">2019-06-11T20:56:07Z</dcterms:modified>
</cp:coreProperties>
</file>